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slides/slide10.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6" r:id="rId3"/>
  </p:sldMasterIdLst>
  <p:notesMasterIdLst>
    <p:notesMasterId r:id="rId14"/>
  </p:notesMasterIdLst>
  <p:handoutMasterIdLst>
    <p:handoutMasterId r:id="rId15"/>
  </p:handoutMasterIdLst>
  <p:sldIdLst>
    <p:sldId id="265" r:id="rId4"/>
    <p:sldId id="320" r:id="rId5"/>
    <p:sldId id="376" r:id="rId6"/>
    <p:sldId id="309" r:id="rId7"/>
    <p:sldId id="372" r:id="rId8"/>
    <p:sldId id="377" r:id="rId9"/>
    <p:sldId id="371" r:id="rId10"/>
    <p:sldId id="357" r:id="rId11"/>
    <p:sldId id="367" r:id="rId12"/>
    <p:sldId id="277" r:id="rId13"/>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5DA2"/>
    <a:srgbClr val="CCE4B6"/>
    <a:srgbClr val="74B898"/>
    <a:srgbClr val="CCECFF"/>
    <a:srgbClr val="CCCCFF"/>
    <a:srgbClr val="238A8D"/>
    <a:srgbClr val="60C874"/>
    <a:srgbClr val="DF21A0"/>
    <a:srgbClr val="0FA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4" autoAdjust="0"/>
    <p:restoredTop sz="99822" autoAdjust="0"/>
  </p:normalViewPr>
  <p:slideViewPr>
    <p:cSldViewPr snapToGrid="0">
      <p:cViewPr varScale="1">
        <p:scale>
          <a:sx n="69" d="100"/>
          <a:sy n="69" d="100"/>
        </p:scale>
        <p:origin x="1044" y="6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3444" y="-90"/>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2" cy="495348"/>
          </a:xfrm>
          <a:prstGeom prst="rect">
            <a:avLst/>
          </a:prstGeom>
        </p:spPr>
        <p:txBody>
          <a:bodyPr vert="horz" lIns="91427" tIns="45713" rIns="91427" bIns="45713" rtlCol="0"/>
          <a:lstStyle>
            <a:lvl1pPr algn="l">
              <a:defRPr sz="1200"/>
            </a:lvl1pPr>
          </a:lstStyle>
          <a:p>
            <a:endParaRPr/>
          </a:p>
        </p:txBody>
      </p:sp>
      <p:sp>
        <p:nvSpPr>
          <p:cNvPr id="3" name="Date Placeholder 2"/>
          <p:cNvSpPr>
            <a:spLocks noGrp="1"/>
          </p:cNvSpPr>
          <p:nvPr>
            <p:ph type="dt" sz="quarter" idx="1"/>
          </p:nvPr>
        </p:nvSpPr>
        <p:spPr>
          <a:xfrm>
            <a:off x="3818971" y="0"/>
            <a:ext cx="2921582" cy="495348"/>
          </a:xfrm>
          <a:prstGeom prst="rect">
            <a:avLst/>
          </a:prstGeom>
        </p:spPr>
        <p:txBody>
          <a:bodyPr vert="horz" lIns="91427" tIns="45713" rIns="91427" bIns="45713" rtlCol="0"/>
          <a:lstStyle>
            <a:lvl1pPr algn="r">
              <a:defRPr sz="1200"/>
            </a:lvl1pPr>
          </a:lstStyle>
          <a:p>
            <a:fld id="{20EA5F0D-C1DC-412F-A146-DDB3A74B588F}" type="datetimeFigureOut">
              <a:rPr lang="en-US"/>
              <a:pPr/>
              <a:t>11/6/2018</a:t>
            </a:fld>
            <a:endParaRPr/>
          </a:p>
        </p:txBody>
      </p:sp>
      <p:sp>
        <p:nvSpPr>
          <p:cNvPr id="4" name="Footer Placeholder 3"/>
          <p:cNvSpPr>
            <a:spLocks noGrp="1"/>
          </p:cNvSpPr>
          <p:nvPr>
            <p:ph type="ftr" sz="quarter" idx="2"/>
          </p:nvPr>
        </p:nvSpPr>
        <p:spPr>
          <a:xfrm>
            <a:off x="1" y="9377318"/>
            <a:ext cx="2921582" cy="495347"/>
          </a:xfrm>
          <a:prstGeom prst="rect">
            <a:avLst/>
          </a:prstGeom>
        </p:spPr>
        <p:txBody>
          <a:bodyPr vert="horz" lIns="91427" tIns="45713" rIns="91427" bIns="45713" rtlCol="0" anchor="b"/>
          <a:lstStyle>
            <a:lvl1pPr algn="l">
              <a:defRPr sz="1200"/>
            </a:lvl1pPr>
          </a:lstStyle>
          <a:p>
            <a:endParaRPr/>
          </a:p>
        </p:txBody>
      </p:sp>
      <p:sp>
        <p:nvSpPr>
          <p:cNvPr id="5" name="Slide Number Placeholder 4"/>
          <p:cNvSpPr>
            <a:spLocks noGrp="1"/>
          </p:cNvSpPr>
          <p:nvPr>
            <p:ph type="sldNum" sz="quarter" idx="3"/>
          </p:nvPr>
        </p:nvSpPr>
        <p:spPr>
          <a:xfrm>
            <a:off x="3818971" y="9377318"/>
            <a:ext cx="2921582" cy="495347"/>
          </a:xfrm>
          <a:prstGeom prst="rect">
            <a:avLst/>
          </a:prstGeom>
        </p:spPr>
        <p:txBody>
          <a:bodyPr vert="horz" lIns="91427" tIns="45713" rIns="91427" bIns="45713" rtlCol="0" anchor="b"/>
          <a:lstStyle>
            <a:lvl1pPr algn="r">
              <a:defRPr sz="1200"/>
            </a:lvl1pPr>
          </a:lstStyle>
          <a:p>
            <a:fld id="{7BAE14B8-3CC9-472D-9BC5-A84D80684DE2}" type="slidenum">
              <a:rPr/>
              <a:pPr/>
              <a:t>‹Nº›</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1582" cy="495348"/>
          </a:xfrm>
          <a:prstGeom prst="rect">
            <a:avLst/>
          </a:prstGeom>
        </p:spPr>
        <p:txBody>
          <a:bodyPr vert="horz" lIns="91427" tIns="45713" rIns="91427" bIns="45713" rtlCol="0"/>
          <a:lstStyle>
            <a:lvl1pPr algn="l">
              <a:defRPr sz="1200"/>
            </a:lvl1pPr>
          </a:lstStyle>
          <a:p>
            <a:endParaRPr/>
          </a:p>
        </p:txBody>
      </p:sp>
      <p:sp>
        <p:nvSpPr>
          <p:cNvPr id="3" name="Date Placeholder 2"/>
          <p:cNvSpPr>
            <a:spLocks noGrp="1"/>
          </p:cNvSpPr>
          <p:nvPr>
            <p:ph type="dt" idx="1"/>
          </p:nvPr>
        </p:nvSpPr>
        <p:spPr>
          <a:xfrm>
            <a:off x="3818971" y="0"/>
            <a:ext cx="2921582" cy="495348"/>
          </a:xfrm>
          <a:prstGeom prst="rect">
            <a:avLst/>
          </a:prstGeom>
        </p:spPr>
        <p:txBody>
          <a:bodyPr vert="horz" lIns="91427" tIns="45713" rIns="91427" bIns="45713" rtlCol="0"/>
          <a:lstStyle>
            <a:lvl1pPr algn="r">
              <a:defRPr sz="1200"/>
            </a:lvl1pPr>
          </a:lstStyle>
          <a:p>
            <a:fld id="{A8CDE508-72C8-4AB5-AA9C-1584D31690E0}" type="datetimeFigureOut">
              <a:rPr lang="en-US"/>
              <a:pPr/>
              <a:t>11/6/2018</a:t>
            </a:fld>
            <a:endParaRPr/>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27" tIns="45713" rIns="91427" bIns="45713" rtlCol="0" anchor="ctr"/>
          <a:lstStyle/>
          <a:p>
            <a:endParaRPr/>
          </a:p>
        </p:txBody>
      </p:sp>
      <p:sp>
        <p:nvSpPr>
          <p:cNvPr id="5" name="Notes Placeholder 4"/>
          <p:cNvSpPr>
            <a:spLocks noGrp="1"/>
          </p:cNvSpPr>
          <p:nvPr>
            <p:ph type="body" sz="quarter" idx="3"/>
          </p:nvPr>
        </p:nvSpPr>
        <p:spPr>
          <a:xfrm>
            <a:off x="674212" y="4751219"/>
            <a:ext cx="5393690" cy="3332024"/>
          </a:xfrm>
          <a:prstGeom prst="rect">
            <a:avLst/>
          </a:prstGeom>
        </p:spPr>
        <p:txBody>
          <a:bodyPr vert="horz" lIns="91427" tIns="45713" rIns="91427" bIns="4571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9377318"/>
            <a:ext cx="2921582" cy="495347"/>
          </a:xfrm>
          <a:prstGeom prst="rect">
            <a:avLst/>
          </a:prstGeom>
        </p:spPr>
        <p:txBody>
          <a:bodyPr vert="horz" lIns="91427" tIns="45713" rIns="91427" bIns="45713" rtlCol="0" anchor="b"/>
          <a:lstStyle>
            <a:lvl1pPr algn="l">
              <a:defRPr sz="1200"/>
            </a:lvl1pPr>
          </a:lstStyle>
          <a:p>
            <a:endParaRPr/>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27" tIns="45713" rIns="91427" bIns="45713" rtlCol="0" anchor="b"/>
          <a:lstStyle>
            <a:lvl1pPr algn="r">
              <a:defRPr sz="1200"/>
            </a:lvl1pPr>
          </a:lstStyle>
          <a:p>
            <a:fld id="{7FB667E1-E601-4AAF-B95C-B25720D70A60}" type="slidenum">
              <a:rPr/>
              <a:pPr/>
              <a:t>‹Nº›</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a:t>
            </a:fld>
            <a:endParaRPr lang="en-US"/>
          </a:p>
        </p:txBody>
      </p:sp>
    </p:spTree>
    <p:extLst>
      <p:ext uri="{BB962C8B-B14F-4D97-AF65-F5344CB8AC3E}">
        <p14:creationId xmlns:p14="http://schemas.microsoft.com/office/powerpoint/2010/main" val="184830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a:t>
            </a:fld>
            <a:endParaRPr lang="en-US"/>
          </a:p>
        </p:txBody>
      </p:sp>
    </p:spTree>
    <p:extLst>
      <p:ext uri="{BB962C8B-B14F-4D97-AF65-F5344CB8AC3E}">
        <p14:creationId xmlns:p14="http://schemas.microsoft.com/office/powerpoint/2010/main" val="46124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r">
              <a:buClr>
                <a:schemeClr val="tx1"/>
              </a:buClr>
              <a:defRPr/>
            </a:pPr>
            <a:endParaRPr lang="en-US" b="1" dirty="0">
              <a:latin typeface="Calibri" charset="0"/>
              <a:ea typeface="Calibri" charset="0"/>
              <a:cs typeface="Calibri" charset="0"/>
            </a:endParaRPr>
          </a:p>
          <a:p>
            <a:pPr algn="r">
              <a:buClr>
                <a:schemeClr val="tx1"/>
              </a:buClr>
              <a:defRPr/>
            </a:pPr>
            <a:r>
              <a:rPr lang="es-ES" b="1" dirty="0">
                <a:latin typeface="Calibri" charset="0"/>
                <a:ea typeface="Calibri" charset="0"/>
                <a:cs typeface="Calibri" charset="0"/>
              </a:rPr>
              <a:t> </a:t>
            </a:r>
            <a:endParaRPr lang="en-US" dirty="0">
              <a:solidFill>
                <a:schemeClr val="tx1">
                  <a:lumMod val="75000"/>
                  <a:lumOff val="25000"/>
                </a:schemeClr>
              </a:solidFill>
            </a:endParaRPr>
          </a:p>
          <a:p>
            <a:pPr defTabSz="914270">
              <a:defRPr/>
            </a:pPr>
            <a:endParaRPr lang="en-US" dirty="0"/>
          </a:p>
          <a:p>
            <a:endParaRPr lang="es-ES" dirty="0"/>
          </a:p>
        </p:txBody>
      </p:sp>
      <p:sp>
        <p:nvSpPr>
          <p:cNvPr id="4" name="3 Marcador de número de diapositiva"/>
          <p:cNvSpPr>
            <a:spLocks noGrp="1"/>
          </p:cNvSpPr>
          <p:nvPr>
            <p:ph type="sldNum" sz="quarter" idx="10"/>
          </p:nvPr>
        </p:nvSpPr>
        <p:spPr/>
        <p:txBody>
          <a:bodyPr/>
          <a:lstStyle/>
          <a:p>
            <a:fld id="{7FB667E1-E601-4AAF-B95C-B25720D70A60}" type="slidenum">
              <a:rPr lang="es-ES" smtClean="0"/>
              <a:pPr/>
              <a:t>4</a:t>
            </a:fld>
            <a:endParaRPr lang="es-ES"/>
          </a:p>
        </p:txBody>
      </p:sp>
    </p:spTree>
    <p:extLst>
      <p:ext uri="{BB962C8B-B14F-4D97-AF65-F5344CB8AC3E}">
        <p14:creationId xmlns:p14="http://schemas.microsoft.com/office/powerpoint/2010/main" val="299419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r">
              <a:buClr>
                <a:schemeClr val="tx1"/>
              </a:buClr>
              <a:defRPr/>
            </a:pPr>
            <a:endParaRPr lang="en-US" b="1" dirty="0">
              <a:latin typeface="Calibri" charset="0"/>
              <a:ea typeface="Calibri" charset="0"/>
              <a:cs typeface="Calibri" charset="0"/>
            </a:endParaRPr>
          </a:p>
          <a:p>
            <a:pPr algn="r">
              <a:buClr>
                <a:schemeClr val="tx1"/>
              </a:buClr>
              <a:defRPr/>
            </a:pPr>
            <a:r>
              <a:rPr lang="es-ES" b="1" dirty="0">
                <a:latin typeface="Calibri" charset="0"/>
                <a:ea typeface="Calibri" charset="0"/>
                <a:cs typeface="Calibri" charset="0"/>
              </a:rPr>
              <a:t> </a:t>
            </a:r>
            <a:endParaRPr lang="en-US" dirty="0">
              <a:solidFill>
                <a:schemeClr val="tx1">
                  <a:lumMod val="75000"/>
                  <a:lumOff val="25000"/>
                </a:schemeClr>
              </a:solidFill>
            </a:endParaRPr>
          </a:p>
          <a:p>
            <a:pPr defTabSz="914270">
              <a:defRPr/>
            </a:pPr>
            <a:endParaRPr lang="en-US" dirty="0"/>
          </a:p>
          <a:p>
            <a:endParaRPr lang="es-ES" dirty="0"/>
          </a:p>
        </p:txBody>
      </p:sp>
      <p:sp>
        <p:nvSpPr>
          <p:cNvPr id="4" name="3 Marcador de número de diapositiva"/>
          <p:cNvSpPr>
            <a:spLocks noGrp="1"/>
          </p:cNvSpPr>
          <p:nvPr>
            <p:ph type="sldNum" sz="quarter" idx="10"/>
          </p:nvPr>
        </p:nvSpPr>
        <p:spPr/>
        <p:txBody>
          <a:bodyPr/>
          <a:lstStyle/>
          <a:p>
            <a:fld id="{7FB667E1-E601-4AAF-B95C-B25720D70A60}" type="slidenum">
              <a:rPr lang="es-ES" smtClean="0"/>
              <a:pPr/>
              <a:t>5</a:t>
            </a:fld>
            <a:endParaRPr lang="es-ES"/>
          </a:p>
        </p:txBody>
      </p:sp>
    </p:spTree>
    <p:extLst>
      <p:ext uri="{BB962C8B-B14F-4D97-AF65-F5344CB8AC3E}">
        <p14:creationId xmlns:p14="http://schemas.microsoft.com/office/powerpoint/2010/main" val="313263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6</a:t>
            </a:fld>
            <a:endParaRPr lang="en-US"/>
          </a:p>
        </p:txBody>
      </p:sp>
    </p:spTree>
    <p:extLst>
      <p:ext uri="{BB962C8B-B14F-4D97-AF65-F5344CB8AC3E}">
        <p14:creationId xmlns:p14="http://schemas.microsoft.com/office/powerpoint/2010/main" val="171405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noProof="0" dirty="0"/>
              <a:t>We</a:t>
            </a:r>
            <a:r>
              <a:rPr lang="en-GB" baseline="0" noProof="0" dirty="0"/>
              <a:t> need money for that, significant investment is needed… however, we do not find specific instruments for the follow-up activities. </a:t>
            </a:r>
          </a:p>
          <a:p>
            <a:r>
              <a:rPr lang="en-GB" baseline="0" noProof="0" dirty="0"/>
              <a:t>At this stage of the project, we are trying to identify the best funding instruments for us but this is not an easy task. In our case, the scenario is even more challenging because we are people/companies from different regions. That means that we have different funding instruments, those instruments have different timing, regulations, they cover different activities and it is difficult to coordinate</a:t>
            </a:r>
          </a:p>
          <a:p>
            <a:r>
              <a:rPr lang="en-GB" baseline="0" noProof="0" dirty="0"/>
              <a:t>Our products address different sectors but the main ones would be the aeronautical / aeronautics and the automotive sector. Those sectors need long time to market. They are highly regulated and the products required certifications that take time. </a:t>
            </a:r>
          </a:p>
          <a:p>
            <a:r>
              <a:rPr lang="en-GB" baseline="0" noProof="0" dirty="0"/>
              <a:t>As I said before, we are a research centre and 2 spin-offs,.. We do no have financial muscle to ask for money for the </a:t>
            </a:r>
            <a:r>
              <a:rPr lang="en-GB" baseline="0" noProof="0" dirty="0" err="1"/>
              <a:t>upscaling</a:t>
            </a:r>
            <a:r>
              <a:rPr lang="en-GB" baseline="0" noProof="0" dirty="0"/>
              <a:t> and to resist / stand many years before entering the market.   </a:t>
            </a:r>
            <a:endParaRPr lang="en-GB" noProof="0" dirty="0"/>
          </a:p>
        </p:txBody>
      </p:sp>
      <p:sp>
        <p:nvSpPr>
          <p:cNvPr id="4" name="3 Marcador de número de diapositiva"/>
          <p:cNvSpPr>
            <a:spLocks noGrp="1"/>
          </p:cNvSpPr>
          <p:nvPr>
            <p:ph type="sldNum" sz="quarter" idx="10"/>
          </p:nvPr>
        </p:nvSpPr>
        <p:spPr/>
        <p:txBody>
          <a:bodyPr/>
          <a:lstStyle/>
          <a:p>
            <a:fld id="{7FB667E1-E601-4AAF-B95C-B25720D70A60}" type="slidenum">
              <a:rPr lang="es-ES" smtClean="0">
                <a:solidFill>
                  <a:prstClr val="black"/>
                </a:solidFill>
                <a:latin typeface="Calibri"/>
              </a:rPr>
              <a:pPr/>
              <a:t>9</a:t>
            </a:fld>
            <a:endParaRPr lang="es-ES">
              <a:solidFill>
                <a:prstClr val="black"/>
              </a:solidFill>
              <a:latin typeface="Calibri"/>
            </a:endParaRPr>
          </a:p>
        </p:txBody>
      </p:sp>
    </p:spTree>
    <p:extLst>
      <p:ext uri="{BB962C8B-B14F-4D97-AF65-F5344CB8AC3E}">
        <p14:creationId xmlns:p14="http://schemas.microsoft.com/office/powerpoint/2010/main" val="42346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10</a:t>
            </a:fld>
            <a:endParaRPr lang="en-US"/>
          </a:p>
        </p:txBody>
      </p:sp>
    </p:spTree>
    <p:extLst>
      <p:ext uri="{BB962C8B-B14F-4D97-AF65-F5344CB8AC3E}">
        <p14:creationId xmlns:p14="http://schemas.microsoft.com/office/powerpoint/2010/main" val="40986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rgbClr val="00B0F0"/>
              </a:gs>
              <a:gs pos="0">
                <a:schemeClr val="accent3">
                  <a:lumMod val="60000"/>
                  <a:lumOff val="40000"/>
                </a:schemeClr>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endParaRPr dirty="0"/>
          </a:p>
        </p:txBody>
      </p:sp>
      <p:sp>
        <p:nvSpPr>
          <p:cNvPr id="8" name="Subtitle 3"/>
          <p:cNvSpPr txBox="1">
            <a:spLocks/>
          </p:cNvSpPr>
          <p:nvPr userDrawn="1"/>
        </p:nvSpPr>
        <p:spPr>
          <a:xfrm>
            <a:off x="7383439" y="6687404"/>
            <a:ext cx="4808561" cy="279780"/>
          </a:xfrm>
          <a:prstGeom prst="rect">
            <a:avLst/>
          </a:prstGeom>
        </p:spPr>
        <p:txBody>
          <a:bodyPr>
            <a:no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lgn="just">
              <a:buNone/>
            </a:pPr>
            <a:r>
              <a:rPr lang="en-US" sz="900" b="1" dirty="0">
                <a:effectLst/>
              </a:rPr>
              <a:t>ENF14- </a:t>
            </a:r>
            <a:r>
              <a:rPr lang="en-US" sz="900" b="1" dirty="0" err="1">
                <a:effectLst/>
              </a:rPr>
              <a:t>PilotLines</a:t>
            </a:r>
            <a:r>
              <a:rPr lang="en-US" sz="900" b="1" baseline="0" dirty="0">
                <a:effectLst/>
              </a:rPr>
              <a:t> for Industrial Implementation</a:t>
            </a:r>
            <a:r>
              <a:rPr lang="en-US" sz="900" b="1" dirty="0">
                <a:effectLst/>
              </a:rPr>
              <a:t>" - Malta – 21 July 2017</a:t>
            </a:r>
            <a:endParaRPr lang="en-US" sz="900" dirty="0">
              <a:solidFill>
                <a:srgbClr val="FF0000"/>
              </a:solidFill>
              <a:effectLst/>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‹Nº›</a:t>
            </a:fld>
            <a:endParaRPr/>
          </a:p>
        </p:txBody>
      </p:sp>
      <p:sp>
        <p:nvSpPr>
          <p:cNvPr id="10" name="Rectangle 7"/>
          <p:cNvSpPr/>
          <p:nvPr userDrawn="1"/>
        </p:nvSpPr>
        <p:spPr bwMode="white">
          <a:xfrm>
            <a:off x="1587" y="6482080"/>
            <a:ext cx="12188826" cy="196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Slide Number Placeholder 6"/>
          <p:cNvSpPr txBox="1">
            <a:spLocks/>
          </p:cNvSpPr>
          <p:nvPr userDrawn="1"/>
        </p:nvSpPr>
        <p:spPr>
          <a:xfrm>
            <a:off x="11613833" y="6492110"/>
            <a:ext cx="640080" cy="237744"/>
          </a:xfrm>
          <a:prstGeom prst="rect">
            <a:avLst/>
          </a:prstGeom>
        </p:spPr>
        <p:txBody>
          <a:bodyPr vert="horz" lIns="91440" tIns="45720" rIns="91440" bIns="45720" rtlCol="0" anchor="ctr"/>
          <a:lstStyle>
            <a:defPPr>
              <a:defRPr lang="en-US"/>
            </a:defPPr>
            <a:lvl1pPr marL="0" algn="r" defTabSz="914400" rtl="0" eaLnBrk="1" latinLnBrk="0" hangingPunct="1">
              <a:defRPr sz="105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8D9AD5-F248-4919-864A-CFD76CC027D6}" type="slidenum">
              <a:rPr lang="es-ES" smtClean="0"/>
              <a:pPr/>
              <a:t>‹Nº›</a:t>
            </a:fld>
            <a:endParaRPr lang="es-ES"/>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a:t>16/11/15</a:t>
            </a:r>
            <a:endParaRPr/>
          </a:p>
        </p:txBody>
      </p:sp>
      <p:sp>
        <p:nvSpPr>
          <p:cNvPr id="7" name="Slide Number Placeholder 6"/>
          <p:cNvSpPr>
            <a:spLocks noGrp="1"/>
          </p:cNvSpPr>
          <p:nvPr>
            <p:ph type="sldNum" sz="quarter" idx="12"/>
          </p:nvPr>
        </p:nvSpPr>
        <p:spPr/>
        <p:txBody>
          <a:bodyPr/>
          <a:lstStyle/>
          <a:p>
            <a:fld id="{CA8D9AD5-F248-4919-864A-CFD76CC027D6}" type="slidenum">
              <a:rPr/>
              <a:pPr/>
              <a:t>‹Nº›</a:t>
            </a:fld>
            <a:endParaRPr/>
          </a:p>
        </p:txBody>
      </p:sp>
      <p:sp>
        <p:nvSpPr>
          <p:cNvPr id="10" name="Subtitle 3"/>
          <p:cNvSpPr txBox="1">
            <a:spLocks/>
          </p:cNvSpPr>
          <p:nvPr userDrawn="1"/>
        </p:nvSpPr>
        <p:spPr>
          <a:xfrm>
            <a:off x="7383439" y="6687404"/>
            <a:ext cx="4808561" cy="279780"/>
          </a:xfrm>
          <a:prstGeom prst="rect">
            <a:avLst/>
          </a:prstGeom>
        </p:spPr>
        <p:txBody>
          <a:bodyPr>
            <a:no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lgn="just">
              <a:buNone/>
            </a:pPr>
            <a:r>
              <a:rPr lang="en-US" sz="900" b="1" dirty="0">
                <a:solidFill>
                  <a:schemeClr val="bg1"/>
                </a:solidFill>
                <a:effectLst/>
              </a:rPr>
              <a:t>ENF14- </a:t>
            </a:r>
            <a:r>
              <a:rPr lang="en-US" sz="900" b="1" dirty="0" err="1">
                <a:solidFill>
                  <a:schemeClr val="bg1"/>
                </a:solidFill>
                <a:effectLst/>
              </a:rPr>
              <a:t>PilotLines</a:t>
            </a:r>
            <a:r>
              <a:rPr lang="en-US" sz="900" b="1" baseline="0" dirty="0">
                <a:solidFill>
                  <a:schemeClr val="bg1"/>
                </a:solidFill>
                <a:effectLst/>
              </a:rPr>
              <a:t> for Industrial Implementation</a:t>
            </a:r>
            <a:r>
              <a:rPr lang="en-US" sz="900" b="1" dirty="0">
                <a:solidFill>
                  <a:schemeClr val="bg1"/>
                </a:solidFill>
                <a:effectLst/>
              </a:rPr>
              <a:t>" - Malta – 21 July 2017</a:t>
            </a:r>
            <a:endParaRPr lang="en-US" sz="900" dirty="0">
              <a:solidFill>
                <a:schemeClr val="bg1"/>
              </a:solidFill>
              <a:effectLst/>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l-GR"/>
              <a:t>16/11/15</a:t>
            </a:r>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lang="el-GR"/>
              <a:t>16/11/15</a:t>
            </a:r>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4" name="Marcador de contenido 2"/>
          <p:cNvSpPr>
            <a:spLocks noGrp="1"/>
          </p:cNvSpPr>
          <p:nvPr>
            <p:ph sz="half" idx="10"/>
          </p:nvPr>
        </p:nvSpPr>
        <p:spPr>
          <a:xfrm>
            <a:off x="609600" y="1295400"/>
            <a:ext cx="10972800" cy="4495800"/>
          </a:xfrm>
          <a:prstGeom prst="rect">
            <a:avLst/>
          </a:prstGeom>
        </p:spPr>
        <p:txBody>
          <a:bodyPr/>
          <a:lstStyle>
            <a:lvl1pPr marL="0" indent="0">
              <a:buNone/>
              <a:defRPr sz="2000" b="0" i="0">
                <a:solidFill>
                  <a:srgbClr val="445248"/>
                </a:solidFill>
                <a:latin typeface="Frutiger LT Std 45 Light"/>
                <a:cs typeface="Frutiger LT Std 45 Light"/>
              </a:defRPr>
            </a:lvl1pPr>
            <a:lvl2pPr marL="444500" indent="12700">
              <a:buNone/>
              <a:defRPr sz="2400" b="0" i="0">
                <a:latin typeface="Frutiger LT Std 45 Light"/>
                <a:cs typeface="Frutiger LT Std 45 Light"/>
              </a:defRPr>
            </a:lvl2pPr>
            <a:lvl3pPr>
              <a:buNone/>
              <a:defRPr sz="3200" b="0" i="0">
                <a:latin typeface="Frutiger LT Std 45 Light"/>
                <a:cs typeface="Frutiger LT Std 45 Light"/>
              </a:defRPr>
            </a:lvl3pPr>
            <a:lvl4pPr>
              <a:buNone/>
              <a:defRPr sz="2800" b="0" i="0">
                <a:latin typeface="Frutiger LT Std 45 Light"/>
                <a:cs typeface="Frutiger LT Std 45 Light"/>
              </a:defRPr>
            </a:lvl4pPr>
            <a:lvl5pPr>
              <a:buNone/>
              <a:defRPr sz="2800" b="0" i="0">
                <a:latin typeface="Frutiger LT Std 45 Light"/>
                <a:cs typeface="Frutiger LT Std 45 Light"/>
              </a:defRPr>
            </a:lvl5pPr>
            <a:lvl6pPr>
              <a:defRPr sz="1800"/>
            </a:lvl6pPr>
            <a:lvl7pPr>
              <a:defRPr sz="1800"/>
            </a:lvl7pPr>
            <a:lvl8pPr>
              <a:defRPr sz="1800"/>
            </a:lvl8pPr>
            <a:lvl9pPr>
              <a:defRPr sz="1800"/>
            </a:lvl9pPr>
          </a:lstStyle>
          <a:p>
            <a:pPr lvl="0"/>
            <a:r>
              <a:rPr lang="es-ES_tradnl" dirty="0"/>
              <a:t>Haga clic para modificar el estilo de texto del patrón</a:t>
            </a:r>
          </a:p>
        </p:txBody>
      </p:sp>
      <p:sp>
        <p:nvSpPr>
          <p:cNvPr id="6" name="Marcador de título 1"/>
          <p:cNvSpPr>
            <a:spLocks noGrp="1"/>
          </p:cNvSpPr>
          <p:nvPr>
            <p:ph type="title"/>
          </p:nvPr>
        </p:nvSpPr>
        <p:spPr>
          <a:xfrm>
            <a:off x="101600" y="228684"/>
            <a:ext cx="4064000" cy="609600"/>
          </a:xfrm>
          <a:prstGeom prst="rect">
            <a:avLst/>
          </a:prstGeom>
        </p:spPr>
        <p:txBody>
          <a:bodyPr rtlCol="0">
            <a:noAutofit/>
          </a:bodyPr>
          <a:lstStyle/>
          <a:p>
            <a:r>
              <a:rPr lang="es-ES_tradnl" dirty="0"/>
              <a:t>Clic para editar título</a:t>
            </a:r>
          </a:p>
        </p:txBody>
      </p:sp>
    </p:spTree>
    <p:extLst>
      <p:ext uri="{BB962C8B-B14F-4D97-AF65-F5344CB8AC3E}">
        <p14:creationId xmlns:p14="http://schemas.microsoft.com/office/powerpoint/2010/main" val="253971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Rectangle 2"/>
          <p:cNvSpPr/>
          <p:nvPr userDrawn="1"/>
        </p:nvSpPr>
        <p:spPr>
          <a:xfrm>
            <a:off x="1631505" y="662600"/>
            <a:ext cx="5399857" cy="523220"/>
          </a:xfrm>
          <a:prstGeom prst="rect">
            <a:avLst/>
          </a:prstGeom>
        </p:spPr>
        <p:txBody>
          <a:bodyPr wrap="square">
            <a:spAutoFit/>
          </a:bodyPr>
          <a:lstStyle/>
          <a:p>
            <a:r>
              <a:rPr lang="en-GB" sz="1400" b="1" i="1" kern="1200" dirty="0">
                <a:solidFill>
                  <a:srgbClr val="414142"/>
                </a:solidFill>
                <a:effectLst/>
                <a:latin typeface="Calibri Light" panose="020F0302020204030204" pitchFamily="34" charset="0"/>
                <a:ea typeface="+mn-ea"/>
                <a:cs typeface="Arial" charset="0"/>
              </a:rPr>
              <a:t>European Centre for Risk Management and Safe Innovation in Nanomaterials &amp; Nanotechnologies</a:t>
            </a:r>
            <a:endParaRPr lang="en-US" sz="1400" b="1" i="1" dirty="0">
              <a:solidFill>
                <a:srgbClr val="414142"/>
              </a:solidFill>
              <a:latin typeface="Calibri Light" panose="020F030202020403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692" y="-42530"/>
            <a:ext cx="2688299" cy="1007685"/>
          </a:xfrm>
          <a:prstGeom prst="rect">
            <a:avLst/>
          </a:prstGeom>
        </p:spPr>
      </p:pic>
      <p:sp>
        <p:nvSpPr>
          <p:cNvPr id="5" name="Picture Placeholder 4">
            <a:extLst>
              <a:ext uri="{FF2B5EF4-FFF2-40B4-BE49-F238E27FC236}">
                <a16:creationId xmlns:a16="http://schemas.microsoft.com/office/drawing/2014/main" id="{A42B0185-B736-4646-9278-C7A937CFA7AE}"/>
              </a:ext>
            </a:extLst>
          </p:cNvPr>
          <p:cNvSpPr>
            <a:spLocks noGrp="1"/>
          </p:cNvSpPr>
          <p:nvPr>
            <p:ph type="pic" sz="quarter" idx="10" hasCustomPrompt="1"/>
          </p:nvPr>
        </p:nvSpPr>
        <p:spPr>
          <a:xfrm>
            <a:off x="9457268" y="260350"/>
            <a:ext cx="1919817" cy="1296442"/>
          </a:xfrm>
          <a:solidFill>
            <a:schemeClr val="bg1">
              <a:lumMod val="85000"/>
            </a:schemeClr>
          </a:solidFill>
        </p:spPr>
        <p:txBody>
          <a:bodyPr/>
          <a:lstStyle>
            <a:lvl1pPr marL="0" indent="0">
              <a:buNone/>
              <a:defRPr/>
            </a:lvl1pPr>
          </a:lstStyle>
          <a:p>
            <a:r>
              <a:rPr lang="fr-FR" dirty="0" err="1"/>
              <a:t>Your</a:t>
            </a:r>
            <a:r>
              <a:rPr lang="fr-FR" dirty="0"/>
              <a:t> logo</a:t>
            </a:r>
            <a:endParaRPr lang="en-GB" dirty="0"/>
          </a:p>
        </p:txBody>
      </p:sp>
      <p:sp>
        <p:nvSpPr>
          <p:cNvPr id="10" name="Title 1">
            <a:extLst>
              <a:ext uri="{FF2B5EF4-FFF2-40B4-BE49-F238E27FC236}">
                <a16:creationId xmlns:a16="http://schemas.microsoft.com/office/drawing/2014/main" id="{D01AA730-0C58-4BAC-9B68-636FE21D2DF5}"/>
              </a:ext>
            </a:extLst>
          </p:cNvPr>
          <p:cNvSpPr>
            <a:spLocks noGrp="1"/>
          </p:cNvSpPr>
          <p:nvPr>
            <p:ph type="ctrTitle"/>
          </p:nvPr>
        </p:nvSpPr>
        <p:spPr>
          <a:xfrm>
            <a:off x="914400" y="2214555"/>
            <a:ext cx="10363200" cy="1900231"/>
          </a:xfrm>
        </p:spPr>
        <p:txBody>
          <a:bodyPr anchor="ctr" anchorCtr="0"/>
          <a:lstStyle>
            <a:lvl1pPr algn="ctr">
              <a:defRPr/>
            </a:lvl1pPr>
          </a:lstStyle>
          <a:p>
            <a:r>
              <a:rPr lang="en-US" dirty="0" err="1"/>
              <a:t>WPx</a:t>
            </a:r>
            <a:r>
              <a:rPr lang="en-US" dirty="0"/>
              <a:t> - title</a:t>
            </a:r>
            <a:br>
              <a:rPr lang="en-US" dirty="0"/>
            </a:br>
            <a:br>
              <a:rPr lang="en-US" sz="2000" dirty="0"/>
            </a:br>
            <a:r>
              <a:rPr lang="en-US" sz="2000" dirty="0">
                <a:solidFill>
                  <a:srgbClr val="D91C5C"/>
                </a:solidFill>
              </a:rPr>
              <a:t>Meeting – date</a:t>
            </a:r>
          </a:p>
        </p:txBody>
      </p:sp>
      <p:sp>
        <p:nvSpPr>
          <p:cNvPr id="11" name="Subtitle 2">
            <a:extLst>
              <a:ext uri="{FF2B5EF4-FFF2-40B4-BE49-F238E27FC236}">
                <a16:creationId xmlns:a16="http://schemas.microsoft.com/office/drawing/2014/main" id="{649B3AD7-BC5A-4D53-936E-861433D676E6}"/>
              </a:ext>
            </a:extLst>
          </p:cNvPr>
          <p:cNvSpPr>
            <a:spLocks noGrp="1"/>
          </p:cNvSpPr>
          <p:nvPr>
            <p:ph type="subTitle" idx="1"/>
          </p:nvPr>
        </p:nvSpPr>
        <p:spPr>
          <a:xfrm>
            <a:off x="1828800" y="4610993"/>
            <a:ext cx="8534400" cy="1752600"/>
          </a:xfrm>
        </p:spPr>
        <p:txBody>
          <a:bodyPr/>
          <a:lstStyle>
            <a:lvl1pPr marL="0" indent="0" algn="ctr">
              <a:buNone/>
              <a:defRPr/>
            </a:lvl1pPr>
          </a:lstStyle>
          <a:p>
            <a:r>
              <a:rPr lang="en-US" sz="1600" dirty="0"/>
              <a:t>Author 1 </a:t>
            </a:r>
            <a:r>
              <a:rPr lang="en-US" sz="1600" b="0" dirty="0"/>
              <a:t>(</a:t>
            </a:r>
            <a:r>
              <a:rPr lang="en-US" sz="1600" b="0" dirty="0" err="1"/>
              <a:t>organisation</a:t>
            </a:r>
            <a:r>
              <a:rPr lang="en-US" sz="1600" b="0" dirty="0"/>
              <a:t>)</a:t>
            </a:r>
            <a:r>
              <a:rPr lang="en-US" sz="1600" dirty="0"/>
              <a:t>, Author 2 </a:t>
            </a:r>
            <a:r>
              <a:rPr lang="en-US" sz="1600" b="0" dirty="0"/>
              <a:t>(</a:t>
            </a:r>
            <a:r>
              <a:rPr lang="en-US" sz="1600" b="0" dirty="0" err="1"/>
              <a:t>organisation</a:t>
            </a:r>
            <a:r>
              <a:rPr lang="en-US" sz="1600" b="0" dirty="0"/>
              <a:t>)</a:t>
            </a:r>
            <a:r>
              <a:rPr lang="en-US" sz="1600" dirty="0"/>
              <a:t>, Author 3 </a:t>
            </a:r>
            <a:r>
              <a:rPr lang="en-US" sz="1600" b="0" dirty="0"/>
              <a:t>(</a:t>
            </a:r>
            <a:r>
              <a:rPr lang="en-US" sz="1600" b="0" dirty="0" err="1"/>
              <a:t>organisation</a:t>
            </a:r>
            <a:r>
              <a:rPr lang="en-US" sz="1600" b="0" dirty="0"/>
              <a:t>)</a:t>
            </a:r>
            <a:endParaRPr lang="en-US" sz="1200" b="0" dirty="0"/>
          </a:p>
          <a:p>
            <a:endParaRPr lang="de-DE" sz="1200" dirty="0"/>
          </a:p>
          <a:p>
            <a:endParaRPr lang="en-US" sz="1200" dirty="0"/>
          </a:p>
        </p:txBody>
      </p:sp>
    </p:spTree>
    <p:extLst>
      <p:ext uri="{BB962C8B-B14F-4D97-AF65-F5344CB8AC3E}">
        <p14:creationId xmlns:p14="http://schemas.microsoft.com/office/powerpoint/2010/main" val="1419955859"/>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sz="2400">
                <a:solidFill>
                  <a:schemeClr val="accent6">
                    <a:lumMod val="50000"/>
                  </a:schemeClr>
                </a:solidFill>
                <a:latin typeface="Calibri" panose="020F0502020204030204" pitchFamily="34" charset="0"/>
                <a:ea typeface="Verdana" pitchFamily="34" charset="0"/>
                <a:cs typeface="Verdana" pitchFamily="34" charset="0"/>
              </a:defRPr>
            </a:lvl1pPr>
            <a:lvl2pPr>
              <a:lnSpc>
                <a:spcPct val="100000"/>
              </a:lnSpc>
              <a:spcBef>
                <a:spcPts val="1200"/>
              </a:spcBef>
              <a:defRPr sz="2000">
                <a:solidFill>
                  <a:schemeClr val="accent6">
                    <a:lumMod val="50000"/>
                  </a:schemeClr>
                </a:solidFill>
                <a:latin typeface="Calibri" panose="020F0502020204030204" pitchFamily="34" charset="0"/>
                <a:ea typeface="Verdana" pitchFamily="34" charset="0"/>
                <a:cs typeface="Verdana" pitchFamily="34" charset="0"/>
              </a:defRPr>
            </a:lvl2pPr>
            <a:lvl3pPr>
              <a:lnSpc>
                <a:spcPct val="100000"/>
              </a:lnSpc>
              <a:spcBef>
                <a:spcPts val="1200"/>
              </a:spcBef>
              <a:defRPr sz="1800">
                <a:solidFill>
                  <a:schemeClr val="accent6">
                    <a:lumMod val="50000"/>
                  </a:schemeClr>
                </a:solidFill>
                <a:latin typeface="Calibri" panose="020F0502020204030204" pitchFamily="34" charset="0"/>
                <a:ea typeface="Verdana" pitchFamily="34" charset="0"/>
                <a:cs typeface="Verdana" pitchFamily="34" charset="0"/>
              </a:defRPr>
            </a:lvl3pPr>
            <a:lvl4pPr>
              <a:lnSpc>
                <a:spcPct val="100000"/>
              </a:lnSpc>
              <a:spcBef>
                <a:spcPts val="1200"/>
              </a:spcBef>
              <a:defRPr sz="1800">
                <a:solidFill>
                  <a:schemeClr val="accent6">
                    <a:lumMod val="50000"/>
                  </a:schemeClr>
                </a:solidFill>
                <a:latin typeface="Calibri" panose="020F0502020204030204" pitchFamily="34" charset="0"/>
                <a:ea typeface="Verdana" pitchFamily="34" charset="0"/>
                <a:cs typeface="Verdana" pitchFamily="34" charset="0"/>
              </a:defRPr>
            </a:lvl4pPr>
            <a:lvl5pPr>
              <a:lnSpc>
                <a:spcPct val="100000"/>
              </a:lnSpc>
              <a:spcBef>
                <a:spcPts val="1200"/>
              </a:spcBef>
              <a:defRPr sz="1400">
                <a:solidFill>
                  <a:schemeClr val="accent6">
                    <a:lumMod val="50000"/>
                  </a:schemeClr>
                </a:solidFill>
                <a:latin typeface="Calibri" panose="020F0502020204030204" pitchFamily="34" charset="0"/>
                <a:ea typeface="Verdana" pitchFamily="34" charset="0"/>
                <a:cs typeface="Verdana"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p:txBody>
      </p:sp>
      <p:sp>
        <p:nvSpPr>
          <p:cNvPr id="4" name="Title 3"/>
          <p:cNvSpPr>
            <a:spLocks noGrp="1"/>
          </p:cNvSpPr>
          <p:nvPr>
            <p:ph type="title"/>
          </p:nvPr>
        </p:nvSpPr>
        <p:spPr/>
        <p:txBody>
          <a:bodyPr/>
          <a:lstStyle/>
          <a:p>
            <a:r>
              <a:rPr lang="de-DE"/>
              <a:t>Titelmasterformat durch Klicken bearbeiten</a:t>
            </a:r>
            <a:endParaRPr lang="en-US" dirty="0"/>
          </a:p>
        </p:txBody>
      </p:sp>
      <p:pic>
        <p:nvPicPr>
          <p:cNvPr id="8" name="Picture 20">
            <a:extLst>
              <a:ext uri="{FF2B5EF4-FFF2-40B4-BE49-F238E27FC236}">
                <a16:creationId xmlns:a16="http://schemas.microsoft.com/office/drawing/2014/main" id="{C338CD7A-E0EB-4D33-BC22-0CC5FB1297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437" y="6415964"/>
            <a:ext cx="1828840" cy="325404"/>
          </a:xfrm>
          <a:prstGeom prst="rect">
            <a:avLst/>
          </a:prstGeom>
        </p:spPr>
      </p:pic>
    </p:spTree>
    <p:extLst>
      <p:ext uri="{BB962C8B-B14F-4D97-AF65-F5344CB8AC3E}">
        <p14:creationId xmlns:p14="http://schemas.microsoft.com/office/powerpoint/2010/main" val="2948169570"/>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sz="2400">
                <a:solidFill>
                  <a:schemeClr val="accent6">
                    <a:lumMod val="50000"/>
                  </a:schemeClr>
                </a:solidFill>
                <a:latin typeface="Calibri" panose="020F0502020204030204" pitchFamily="34" charset="0"/>
                <a:ea typeface="Verdana" pitchFamily="34" charset="0"/>
                <a:cs typeface="Verdana" pitchFamily="34" charset="0"/>
              </a:defRPr>
            </a:lvl1pPr>
            <a:lvl2pPr>
              <a:lnSpc>
                <a:spcPct val="100000"/>
              </a:lnSpc>
              <a:spcBef>
                <a:spcPts val="1200"/>
              </a:spcBef>
              <a:defRPr sz="2000">
                <a:solidFill>
                  <a:schemeClr val="accent6">
                    <a:lumMod val="50000"/>
                  </a:schemeClr>
                </a:solidFill>
                <a:latin typeface="Calibri" panose="020F0502020204030204" pitchFamily="34" charset="0"/>
                <a:ea typeface="Verdana" pitchFamily="34" charset="0"/>
                <a:cs typeface="Verdana" pitchFamily="34" charset="0"/>
              </a:defRPr>
            </a:lvl2pPr>
            <a:lvl3pPr>
              <a:lnSpc>
                <a:spcPct val="100000"/>
              </a:lnSpc>
              <a:spcBef>
                <a:spcPts val="1200"/>
              </a:spcBef>
              <a:defRPr sz="1800">
                <a:solidFill>
                  <a:schemeClr val="accent6">
                    <a:lumMod val="50000"/>
                  </a:schemeClr>
                </a:solidFill>
                <a:latin typeface="Calibri" panose="020F0502020204030204" pitchFamily="34" charset="0"/>
                <a:ea typeface="Verdana" pitchFamily="34" charset="0"/>
                <a:cs typeface="Verdana" pitchFamily="34" charset="0"/>
              </a:defRPr>
            </a:lvl3pPr>
            <a:lvl4pPr>
              <a:lnSpc>
                <a:spcPct val="100000"/>
              </a:lnSpc>
              <a:spcBef>
                <a:spcPts val="1200"/>
              </a:spcBef>
              <a:defRPr sz="1800">
                <a:solidFill>
                  <a:schemeClr val="accent6">
                    <a:lumMod val="50000"/>
                  </a:schemeClr>
                </a:solidFill>
                <a:latin typeface="Calibri" panose="020F0502020204030204" pitchFamily="34" charset="0"/>
                <a:ea typeface="Verdana" pitchFamily="34" charset="0"/>
                <a:cs typeface="Verdana" pitchFamily="34" charset="0"/>
              </a:defRPr>
            </a:lvl4pPr>
            <a:lvl5pPr>
              <a:lnSpc>
                <a:spcPct val="100000"/>
              </a:lnSpc>
              <a:spcBef>
                <a:spcPts val="1200"/>
              </a:spcBef>
              <a:defRPr sz="1400">
                <a:solidFill>
                  <a:schemeClr val="accent6">
                    <a:lumMod val="50000"/>
                  </a:schemeClr>
                </a:solidFill>
                <a:latin typeface="Calibri" panose="020F0502020204030204"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dirty="0"/>
              <a:t>Click to edit Master title style</a:t>
            </a:r>
          </a:p>
        </p:txBody>
      </p:sp>
      <p:pic>
        <p:nvPicPr>
          <p:cNvPr id="6" name="Picture 20">
            <a:extLst>
              <a:ext uri="{FF2B5EF4-FFF2-40B4-BE49-F238E27FC236}">
                <a16:creationId xmlns:a16="http://schemas.microsoft.com/office/drawing/2014/main" id="{0A01B04F-436D-4596-BA1E-007C3E9205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437" y="6384148"/>
            <a:ext cx="1828840" cy="325404"/>
          </a:xfrm>
          <a:prstGeom prst="rect">
            <a:avLst/>
          </a:prstGeom>
        </p:spPr>
      </p:pic>
    </p:spTree>
    <p:extLst>
      <p:ext uri="{BB962C8B-B14F-4D97-AF65-F5344CB8AC3E}">
        <p14:creationId xmlns:p14="http://schemas.microsoft.com/office/powerpoint/2010/main" val="1266205635"/>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sz="2400">
                <a:solidFill>
                  <a:schemeClr val="accent6">
                    <a:lumMod val="50000"/>
                  </a:schemeClr>
                </a:solidFill>
                <a:latin typeface="Calibri" panose="020F0502020204030204" pitchFamily="34" charset="0"/>
                <a:ea typeface="Verdana" pitchFamily="34" charset="0"/>
                <a:cs typeface="Verdana" pitchFamily="34" charset="0"/>
              </a:defRPr>
            </a:lvl1pPr>
            <a:lvl2pPr>
              <a:lnSpc>
                <a:spcPct val="100000"/>
              </a:lnSpc>
              <a:spcBef>
                <a:spcPts val="1200"/>
              </a:spcBef>
              <a:defRPr sz="2000">
                <a:solidFill>
                  <a:schemeClr val="accent6">
                    <a:lumMod val="50000"/>
                  </a:schemeClr>
                </a:solidFill>
                <a:latin typeface="Calibri" panose="020F0502020204030204" pitchFamily="34" charset="0"/>
                <a:ea typeface="Verdana" pitchFamily="34" charset="0"/>
                <a:cs typeface="Verdana" pitchFamily="34" charset="0"/>
              </a:defRPr>
            </a:lvl2pPr>
            <a:lvl3pPr>
              <a:lnSpc>
                <a:spcPct val="100000"/>
              </a:lnSpc>
              <a:spcBef>
                <a:spcPts val="1200"/>
              </a:spcBef>
              <a:defRPr sz="1800">
                <a:solidFill>
                  <a:schemeClr val="accent6">
                    <a:lumMod val="50000"/>
                  </a:schemeClr>
                </a:solidFill>
                <a:latin typeface="Calibri" panose="020F0502020204030204" pitchFamily="34" charset="0"/>
                <a:ea typeface="Verdana" pitchFamily="34" charset="0"/>
                <a:cs typeface="Verdana" pitchFamily="34" charset="0"/>
              </a:defRPr>
            </a:lvl3pPr>
            <a:lvl4pPr>
              <a:lnSpc>
                <a:spcPct val="100000"/>
              </a:lnSpc>
              <a:spcBef>
                <a:spcPts val="1200"/>
              </a:spcBef>
              <a:defRPr sz="1800">
                <a:solidFill>
                  <a:schemeClr val="accent6">
                    <a:lumMod val="50000"/>
                  </a:schemeClr>
                </a:solidFill>
                <a:latin typeface="Calibri" panose="020F0502020204030204" pitchFamily="34" charset="0"/>
                <a:ea typeface="Verdana" pitchFamily="34" charset="0"/>
                <a:cs typeface="Verdana" pitchFamily="34" charset="0"/>
              </a:defRPr>
            </a:lvl4pPr>
            <a:lvl5pPr>
              <a:lnSpc>
                <a:spcPct val="100000"/>
              </a:lnSpc>
              <a:spcBef>
                <a:spcPts val="1200"/>
              </a:spcBef>
              <a:defRPr sz="1400">
                <a:solidFill>
                  <a:schemeClr val="accent6">
                    <a:lumMod val="50000"/>
                  </a:schemeClr>
                </a:solidFill>
                <a:latin typeface="Calibri" panose="020F0502020204030204" pitchFamily="34" charset="0"/>
                <a:ea typeface="Verdana" pitchFamily="34" charset="0"/>
                <a:cs typeface="Verdana"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
        <p:nvSpPr>
          <p:cNvPr id="4" name="Title 3"/>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1959101"/>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341120" y="5910707"/>
            <a:ext cx="7159752" cy="237744"/>
          </a:xfrm>
          <a:prstGeom prst="rect">
            <a:avLst/>
          </a:prstGeom>
        </p:spPr>
        <p:txBody>
          <a:bodyPr/>
          <a:lstStyle/>
          <a:p>
            <a:r>
              <a:rPr lang="en-US"/>
              <a:t>Forming strategic COLLABORATION between NANOCYL  and ADAMANT</a:t>
            </a:r>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l-GR"/>
              <a:t>16/11/15</a:t>
            </a:r>
            <a:endParaRPr/>
          </a:p>
        </p:txBody>
      </p:sp>
      <p:sp>
        <p:nvSpPr>
          <p:cNvPr id="6" name="Slide Number Placeholder 5"/>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l-GR"/>
              <a:t>16/11/15</a:t>
            </a:r>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‹Nº›</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lang="el-GR" dirty="0"/>
              <a:t>1/15</a:t>
            </a:r>
            <a:endParaRPr dirty="0"/>
          </a:p>
        </p:txBody>
      </p:sp>
      <p:sp>
        <p:nvSpPr>
          <p:cNvPr id="7" name="Slide Number Placeholder 6"/>
          <p:cNvSpPr>
            <a:spLocks noGrp="1"/>
          </p:cNvSpPr>
          <p:nvPr>
            <p:ph type="sldNum" sz="quarter" idx="12"/>
          </p:nvPr>
        </p:nvSpPr>
        <p:spPr/>
        <p:txBody>
          <a:bodyPr/>
          <a:lstStyle/>
          <a:p>
            <a:fld id="{A0ECE5F2-81AA-4605-B028-6FBA391056AF}" type="slidenum">
              <a:rPr/>
              <a:pPr/>
              <a:t>‹Nº›</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lang="el-GR"/>
              <a:t>16/11/15</a:t>
            </a:r>
            <a:endParaRPr/>
          </a:p>
        </p:txBody>
      </p:sp>
      <p:sp>
        <p:nvSpPr>
          <p:cNvPr id="9" name="Slide Number Placeholder 8"/>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l-GR"/>
              <a:t>16/11/15</a:t>
            </a:r>
            <a:endParaRPr/>
          </a:p>
        </p:txBody>
      </p:sp>
      <p:sp>
        <p:nvSpPr>
          <p:cNvPr id="5" name="Slide Number Placeholder 4"/>
          <p:cNvSpPr>
            <a:spLocks noGrp="1"/>
          </p:cNvSpPr>
          <p:nvPr>
            <p:ph type="sldNum" sz="quarter" idx="12"/>
          </p:nvPr>
        </p:nvSpPr>
        <p:spPr/>
        <p:txBody>
          <a:bodyPr/>
          <a:lstStyle/>
          <a:p>
            <a:fld id="{CA8D9AD5-F248-4919-864A-CFD76CC027D6}" type="slidenum">
              <a:rPr/>
              <a:pPr/>
              <a:t>‹Nº›</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r>
              <a:rPr lang="el-GR"/>
              <a:t>16/11/15</a:t>
            </a:r>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‹Nº›</a:t>
            </a:fld>
            <a:endParaRPr/>
          </a:p>
        </p:txBody>
      </p:sp>
      <p:sp>
        <p:nvSpPr>
          <p:cNvPr id="6" name="Rectangle 7"/>
          <p:cNvSpPr/>
          <p:nvPr userDrawn="1"/>
        </p:nvSpPr>
        <p:spPr bwMode="white">
          <a:xfrm>
            <a:off x="1587" y="6482080"/>
            <a:ext cx="12188826" cy="196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Subtitle 3"/>
          <p:cNvSpPr txBox="1">
            <a:spLocks/>
          </p:cNvSpPr>
          <p:nvPr userDrawn="1"/>
        </p:nvSpPr>
        <p:spPr>
          <a:xfrm>
            <a:off x="7383439" y="6687404"/>
            <a:ext cx="4808561" cy="279780"/>
          </a:xfrm>
          <a:prstGeom prst="rect">
            <a:avLst/>
          </a:prstGeom>
        </p:spPr>
        <p:txBody>
          <a:bodyPr>
            <a:noAutofit/>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lgn="just">
              <a:buNone/>
            </a:pPr>
            <a:r>
              <a:rPr lang="en-US" sz="900" b="1" dirty="0">
                <a:effectLst/>
              </a:rPr>
              <a:t>ENF14- </a:t>
            </a:r>
            <a:r>
              <a:rPr lang="en-US" sz="900" b="1" dirty="0" err="1">
                <a:effectLst/>
              </a:rPr>
              <a:t>PilotLines</a:t>
            </a:r>
            <a:r>
              <a:rPr lang="en-US" sz="900" b="1" baseline="0" dirty="0">
                <a:effectLst/>
              </a:rPr>
              <a:t> for Industrial Implementation</a:t>
            </a:r>
            <a:r>
              <a:rPr lang="en-US" sz="900" b="1" dirty="0">
                <a:effectLst/>
              </a:rPr>
              <a:t>" - Malta – 21 July 2017</a:t>
            </a:r>
            <a:endParaRPr lang="en-US" sz="900" dirty="0">
              <a:solidFill>
                <a:srgbClr val="FF0000"/>
              </a:solidFill>
              <a:effectLst/>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l-GR" dirty="0"/>
              <a:t>16/11/15</a:t>
            </a:r>
            <a:endParaRPr dirty="0"/>
          </a:p>
        </p:txBody>
      </p:sp>
      <p:sp>
        <p:nvSpPr>
          <p:cNvPr id="7" name="Slide Number Placeholder 6"/>
          <p:cNvSpPr>
            <a:spLocks noGrp="1"/>
          </p:cNvSpPr>
          <p:nvPr>
            <p:ph type="sldNum" sz="quarter" idx="12"/>
          </p:nvPr>
        </p:nvSpPr>
        <p:spPr>
          <a:xfrm>
            <a:off x="11550333" y="6504810"/>
            <a:ext cx="640080" cy="237744"/>
          </a:xfrm>
        </p:spPr>
        <p:txBody>
          <a:bodyPr/>
          <a:lstStyle/>
          <a:p>
            <a:fld id="{CA8D9AD5-F248-4919-864A-CFD76CC027D6}" type="slidenum">
              <a:rPr/>
              <a:pPr/>
              <a:t>‹Nº›</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375400"/>
            <a:ext cx="12188826" cy="482600"/>
          </a:xfrm>
          <a:prstGeom prst="rect">
            <a:avLst/>
          </a:prstGeom>
          <a:no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494780"/>
            <a:ext cx="12188826" cy="196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050" b="1">
                <a:solidFill>
                  <a:schemeClr val="bg2"/>
                </a:solidFill>
              </a:defRPr>
            </a:lvl1pPr>
          </a:lstStyle>
          <a:p>
            <a:r>
              <a:rPr lang="el-GR"/>
              <a:t>16/11/15</a:t>
            </a:r>
            <a:endParaRPr lang="en-US"/>
          </a:p>
        </p:txBody>
      </p:sp>
      <p:sp>
        <p:nvSpPr>
          <p:cNvPr id="6" name="Slide Number Placeholder 5"/>
          <p:cNvSpPr>
            <a:spLocks noGrp="1"/>
          </p:cNvSpPr>
          <p:nvPr>
            <p:ph type="sldNum" sz="quarter" idx="4"/>
          </p:nvPr>
        </p:nvSpPr>
        <p:spPr>
          <a:xfrm>
            <a:off x="11550333" y="6492110"/>
            <a:ext cx="640080" cy="237744"/>
          </a:xfrm>
          <a:prstGeom prst="rect">
            <a:avLst/>
          </a:prstGeom>
        </p:spPr>
        <p:txBody>
          <a:bodyPr vert="horz" lIns="91440" tIns="45720" rIns="91440" bIns="45720" rtlCol="0" anchor="ctr"/>
          <a:lstStyle>
            <a:lvl1pPr algn="r">
              <a:defRPr sz="1050" b="1">
                <a:solidFill>
                  <a:schemeClr val="bg2"/>
                </a:solidFill>
              </a:defRPr>
            </a:lvl1pPr>
          </a:lstStyle>
          <a:p>
            <a:fld id="{CA8D9AD5-F248-4919-864A-CFD76CC027D6}" type="slidenum">
              <a:rPr lang="en-US" smtClean="0"/>
              <a:pPr/>
              <a:t>‹Nº›</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335360" y="152636"/>
            <a:ext cx="10927424" cy="84431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noProof="0" dirty="0"/>
              <a:t>XXXX</a:t>
            </a:r>
          </a:p>
        </p:txBody>
      </p:sp>
      <p:sp>
        <p:nvSpPr>
          <p:cNvPr id="20483" name="Rectangle 3"/>
          <p:cNvSpPr>
            <a:spLocks noGrp="1" noChangeArrowheads="1"/>
          </p:cNvSpPr>
          <p:nvPr>
            <p:ph type="body" idx="1"/>
          </p:nvPr>
        </p:nvSpPr>
        <p:spPr bwMode="auto">
          <a:xfrm>
            <a:off x="1102784" y="1219200"/>
            <a:ext cx="10160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xxx</a:t>
            </a:r>
          </a:p>
          <a:p>
            <a:pPr lvl="1"/>
            <a:r>
              <a:rPr lang="en-US" noProof="0" dirty="0"/>
              <a:t>xxx</a:t>
            </a:r>
          </a:p>
          <a:p>
            <a:pPr lvl="2"/>
            <a:r>
              <a:rPr lang="en-US" noProof="0" dirty="0"/>
              <a:t>xxx</a:t>
            </a:r>
          </a:p>
          <a:p>
            <a:pPr lvl="3"/>
            <a:r>
              <a:rPr lang="en-US" noProof="0" dirty="0"/>
              <a:t>xxx</a:t>
            </a:r>
          </a:p>
        </p:txBody>
      </p:sp>
      <p:sp>
        <p:nvSpPr>
          <p:cNvPr id="38916" name="Line 4"/>
          <p:cNvSpPr>
            <a:spLocks noChangeShapeType="1"/>
          </p:cNvSpPr>
          <p:nvPr/>
        </p:nvSpPr>
        <p:spPr bwMode="auto">
          <a:xfrm>
            <a:off x="220134" y="1049338"/>
            <a:ext cx="11052969" cy="2234"/>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square" anchor="ctr">
            <a:spAutoFit/>
          </a:bodyPr>
          <a:lstStyle/>
          <a:p>
            <a:pPr>
              <a:defRPr/>
            </a:pPr>
            <a:endParaRPr lang="en-US" sz="2400">
              <a:solidFill>
                <a:srgbClr val="000000"/>
              </a:solidFill>
              <a:latin typeface="Arial" charset="0"/>
              <a:cs typeface="+mn-cs"/>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25" y="6233951"/>
            <a:ext cx="1632843" cy="612057"/>
          </a:xfrm>
          <a:prstGeom prst="rect">
            <a:avLst/>
          </a:prstGeom>
        </p:spPr>
      </p:pic>
      <p:sp>
        <p:nvSpPr>
          <p:cNvPr id="9" name="Rectangle 10"/>
          <p:cNvSpPr/>
          <p:nvPr userDrawn="1"/>
        </p:nvSpPr>
        <p:spPr>
          <a:xfrm>
            <a:off x="1714469" y="6429397"/>
            <a:ext cx="9086053" cy="275968"/>
          </a:xfrm>
          <a:prstGeom prst="rect">
            <a:avLst/>
          </a:prstGeom>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BC492951-C37B-4D6B-84AC-78BDFD531A79}" type="slidenum">
              <a:rPr lang="en-GB" sz="1200" smtClean="0">
                <a:solidFill>
                  <a:schemeClr val="tx1"/>
                </a:solidFill>
              </a:rPr>
              <a:pPr marL="0" marR="0" indent="0" algn="ctr" defTabSz="914400" rtl="0" eaLnBrk="1" fontAlgn="auto" latinLnBrk="0" hangingPunct="1">
                <a:lnSpc>
                  <a:spcPct val="100000"/>
                </a:lnSpc>
                <a:spcBef>
                  <a:spcPts val="0"/>
                </a:spcBef>
                <a:spcAft>
                  <a:spcPts val="0"/>
                </a:spcAft>
                <a:buClrTx/>
                <a:buSzTx/>
                <a:buFontTx/>
                <a:buNone/>
                <a:tabLst/>
                <a:defRPr/>
              </a:pPr>
              <a:t>‹Nº›</a:t>
            </a:fld>
            <a:endParaRPr lang="fr-FR" sz="1200" dirty="0">
              <a:solidFill>
                <a:schemeClr val="tx1"/>
              </a:solidFill>
            </a:endParaRPr>
          </a:p>
        </p:txBody>
      </p:sp>
    </p:spTree>
    <p:extLst>
      <p:ext uri="{BB962C8B-B14F-4D97-AF65-F5344CB8AC3E}">
        <p14:creationId xmlns:p14="http://schemas.microsoft.com/office/powerpoint/2010/main" val="36310381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ransition advClick="0"/>
  <p:txStyles>
    <p:titleStyle>
      <a:lvl1pPr algn="l" rtl="0" eaLnBrk="1" fontAlgn="base" hangingPunct="1">
        <a:spcBef>
          <a:spcPct val="0"/>
        </a:spcBef>
        <a:spcAft>
          <a:spcPct val="0"/>
        </a:spcAft>
        <a:defRPr sz="2800" b="1">
          <a:solidFill>
            <a:srgbClr val="414142"/>
          </a:solidFill>
          <a:latin typeface="Calibri" panose="020F0502020204030204" pitchFamily="34" charset="0"/>
          <a:ea typeface="+mj-ea"/>
          <a:cs typeface="+mj-cs"/>
        </a:defRPr>
      </a:lvl1pPr>
      <a:lvl2pPr algn="l" rtl="0" eaLnBrk="1" fontAlgn="base" hangingPunct="1">
        <a:spcBef>
          <a:spcPct val="0"/>
        </a:spcBef>
        <a:spcAft>
          <a:spcPct val="0"/>
        </a:spcAft>
        <a:defRPr sz="2600">
          <a:solidFill>
            <a:schemeClr val="tx1"/>
          </a:solidFill>
          <a:latin typeface="Arial" charset="0"/>
        </a:defRPr>
      </a:lvl2pPr>
      <a:lvl3pPr algn="l" rtl="0" eaLnBrk="1" fontAlgn="base" hangingPunct="1">
        <a:spcBef>
          <a:spcPct val="0"/>
        </a:spcBef>
        <a:spcAft>
          <a:spcPct val="0"/>
        </a:spcAft>
        <a:defRPr sz="2600">
          <a:solidFill>
            <a:schemeClr val="tx1"/>
          </a:solidFill>
          <a:latin typeface="Arial" charset="0"/>
        </a:defRPr>
      </a:lvl3pPr>
      <a:lvl4pPr algn="l" rtl="0" eaLnBrk="1" fontAlgn="base" hangingPunct="1">
        <a:spcBef>
          <a:spcPct val="0"/>
        </a:spcBef>
        <a:spcAft>
          <a:spcPct val="0"/>
        </a:spcAft>
        <a:defRPr sz="2600">
          <a:solidFill>
            <a:schemeClr val="tx1"/>
          </a:solidFill>
          <a:latin typeface="Arial" charset="0"/>
        </a:defRPr>
      </a:lvl4pPr>
      <a:lvl5pPr algn="l" rtl="0" eaLnBrk="1" fontAlgn="base" hangingPunct="1">
        <a:spcBef>
          <a:spcPct val="0"/>
        </a:spcBef>
        <a:spcAft>
          <a:spcPct val="0"/>
        </a:spcAft>
        <a:defRPr sz="2600">
          <a:solidFill>
            <a:schemeClr val="tx1"/>
          </a:solidFill>
          <a:latin typeface="Arial" charset="0"/>
        </a:defRPr>
      </a:lvl5pPr>
      <a:lvl6pPr marL="457200" algn="l" rtl="0" eaLnBrk="1" fontAlgn="base" hangingPunct="1">
        <a:spcBef>
          <a:spcPct val="0"/>
        </a:spcBef>
        <a:spcAft>
          <a:spcPct val="0"/>
        </a:spcAft>
        <a:defRPr sz="2600">
          <a:solidFill>
            <a:schemeClr val="tx1"/>
          </a:solidFill>
          <a:latin typeface="Arial" charset="0"/>
        </a:defRPr>
      </a:lvl6pPr>
      <a:lvl7pPr marL="914400" algn="l" rtl="0" eaLnBrk="1" fontAlgn="base" hangingPunct="1">
        <a:spcBef>
          <a:spcPct val="0"/>
        </a:spcBef>
        <a:spcAft>
          <a:spcPct val="0"/>
        </a:spcAft>
        <a:defRPr sz="2600">
          <a:solidFill>
            <a:schemeClr val="tx1"/>
          </a:solidFill>
          <a:latin typeface="Arial" charset="0"/>
        </a:defRPr>
      </a:lvl7pPr>
      <a:lvl8pPr marL="1371600" algn="l" rtl="0" eaLnBrk="1" fontAlgn="base" hangingPunct="1">
        <a:spcBef>
          <a:spcPct val="0"/>
        </a:spcBef>
        <a:spcAft>
          <a:spcPct val="0"/>
        </a:spcAft>
        <a:defRPr sz="2600">
          <a:solidFill>
            <a:schemeClr val="tx1"/>
          </a:solidFill>
          <a:latin typeface="Arial" charset="0"/>
        </a:defRPr>
      </a:lvl8pPr>
      <a:lvl9pPr marL="1828800" algn="l" rtl="0" eaLnBrk="1" fontAlgn="base" hangingPunct="1">
        <a:spcBef>
          <a:spcPct val="0"/>
        </a:spcBef>
        <a:spcAft>
          <a:spcPct val="0"/>
        </a:spcAft>
        <a:defRPr sz="2600">
          <a:solidFill>
            <a:schemeClr val="tx1"/>
          </a:solidFill>
          <a:latin typeface="Arial" charset="0"/>
        </a:defRPr>
      </a:lvl9pPr>
    </p:titleStyle>
    <p:bodyStyle>
      <a:lvl1pPr marL="342900" indent="-342900" algn="l" rtl="0" eaLnBrk="1" fontAlgn="base" hangingPunct="1">
        <a:lnSpc>
          <a:spcPct val="125000"/>
        </a:lnSpc>
        <a:spcBef>
          <a:spcPct val="20000"/>
        </a:spcBef>
        <a:spcAft>
          <a:spcPct val="0"/>
        </a:spcAft>
        <a:buClr>
          <a:srgbClr val="414142"/>
        </a:buClr>
        <a:buFont typeface="Monotype Sorts" pitchFamily="2" charset="2"/>
        <a:buChar char="Ø"/>
        <a:defRPr sz="2400">
          <a:solidFill>
            <a:srgbClr val="414142"/>
          </a:solidFill>
          <a:latin typeface="Calibri" panose="020F0502020204030204" pitchFamily="34" charset="0"/>
          <a:ea typeface="+mn-ea"/>
          <a:cs typeface="+mn-cs"/>
        </a:defRPr>
      </a:lvl1pPr>
      <a:lvl2pPr marL="742950" indent="-285750" algn="l" rtl="0" eaLnBrk="1" fontAlgn="base" hangingPunct="1">
        <a:lnSpc>
          <a:spcPct val="125000"/>
        </a:lnSpc>
        <a:spcBef>
          <a:spcPct val="20000"/>
        </a:spcBef>
        <a:spcAft>
          <a:spcPct val="0"/>
        </a:spcAft>
        <a:buClr>
          <a:srgbClr val="414142"/>
        </a:buClr>
        <a:buFont typeface="Wingdings" pitchFamily="2" charset="2"/>
        <a:buChar char="§"/>
        <a:defRPr sz="2000">
          <a:solidFill>
            <a:srgbClr val="414142"/>
          </a:solidFill>
          <a:latin typeface="Calibri" panose="020F0502020204030204" pitchFamily="34" charset="0"/>
        </a:defRPr>
      </a:lvl2pPr>
      <a:lvl3pPr marL="1143000" indent="-228600" algn="l" rtl="0" eaLnBrk="1" fontAlgn="base" hangingPunct="1">
        <a:lnSpc>
          <a:spcPct val="125000"/>
        </a:lnSpc>
        <a:spcBef>
          <a:spcPct val="20000"/>
        </a:spcBef>
        <a:spcAft>
          <a:spcPct val="0"/>
        </a:spcAft>
        <a:buClr>
          <a:srgbClr val="414142"/>
        </a:buClr>
        <a:buFont typeface="Courier New" pitchFamily="49" charset="0"/>
        <a:buChar char="o"/>
        <a:defRPr sz="1800">
          <a:solidFill>
            <a:srgbClr val="414142"/>
          </a:solidFill>
          <a:latin typeface="Calibri" panose="020F0502020204030204" pitchFamily="34" charset="0"/>
        </a:defRPr>
      </a:lvl3pPr>
      <a:lvl4pPr marL="1600200" indent="-228600" algn="l" rtl="0" eaLnBrk="1" fontAlgn="base" hangingPunct="1">
        <a:lnSpc>
          <a:spcPct val="125000"/>
        </a:lnSpc>
        <a:spcBef>
          <a:spcPct val="20000"/>
        </a:spcBef>
        <a:spcAft>
          <a:spcPct val="0"/>
        </a:spcAft>
        <a:buClr>
          <a:srgbClr val="414142"/>
        </a:buClr>
        <a:buFont typeface="Arial" pitchFamily="34" charset="0"/>
        <a:buChar char="•"/>
        <a:defRPr sz="1800" i="1">
          <a:solidFill>
            <a:srgbClr val="414142"/>
          </a:solidFill>
          <a:latin typeface="Calibri" panose="020F0502020204030204" pitchFamily="34" charset="0"/>
        </a:defRPr>
      </a:lvl4pPr>
      <a:lvl5pPr marL="2057400" indent="-228600" algn="l" rtl="0" eaLnBrk="1" fontAlgn="base" hangingPunct="1">
        <a:lnSpc>
          <a:spcPct val="125000"/>
        </a:lnSpc>
        <a:spcBef>
          <a:spcPct val="20000"/>
        </a:spcBef>
        <a:spcAft>
          <a:spcPct val="0"/>
        </a:spcAft>
        <a:buClr>
          <a:srgbClr val="003399"/>
        </a:buClr>
        <a:buFont typeface="Arial" pitchFamily="34" charset="0"/>
        <a:buChar char="•"/>
        <a:defRPr sz="1600">
          <a:solidFill>
            <a:schemeClr val="tx1"/>
          </a:solidFill>
          <a:latin typeface="Calibri" panose="020F0502020204030204" pitchFamily="34" charset="0"/>
        </a:defRPr>
      </a:lvl5pPr>
      <a:lvl6pPr marL="2514600" indent="-228600" algn="l" rtl="0" eaLnBrk="1" fontAlgn="base" hangingPunct="1">
        <a:lnSpc>
          <a:spcPct val="125000"/>
        </a:lnSpc>
        <a:spcBef>
          <a:spcPct val="20000"/>
        </a:spcBef>
        <a:spcAft>
          <a:spcPct val="0"/>
        </a:spcAft>
        <a:buClr>
          <a:srgbClr val="003399"/>
        </a:buClr>
        <a:buFont typeface="Monotype Sorts" pitchFamily="2" charset="2"/>
        <a:buChar char="Ø"/>
        <a:defRPr>
          <a:solidFill>
            <a:schemeClr val="tx1"/>
          </a:solidFill>
          <a:latin typeface="+mn-lt"/>
        </a:defRPr>
      </a:lvl6pPr>
      <a:lvl7pPr marL="2971800" indent="-228600" algn="l" rtl="0" eaLnBrk="1" fontAlgn="base" hangingPunct="1">
        <a:lnSpc>
          <a:spcPct val="125000"/>
        </a:lnSpc>
        <a:spcBef>
          <a:spcPct val="20000"/>
        </a:spcBef>
        <a:spcAft>
          <a:spcPct val="0"/>
        </a:spcAft>
        <a:buClr>
          <a:srgbClr val="003399"/>
        </a:buClr>
        <a:buFont typeface="Monotype Sorts" pitchFamily="2" charset="2"/>
        <a:buChar char="Ø"/>
        <a:defRPr>
          <a:solidFill>
            <a:schemeClr val="tx1"/>
          </a:solidFill>
          <a:latin typeface="+mn-lt"/>
        </a:defRPr>
      </a:lvl7pPr>
      <a:lvl8pPr marL="3429000" indent="-228600" algn="l" rtl="0" eaLnBrk="1" fontAlgn="base" hangingPunct="1">
        <a:lnSpc>
          <a:spcPct val="125000"/>
        </a:lnSpc>
        <a:spcBef>
          <a:spcPct val="20000"/>
        </a:spcBef>
        <a:spcAft>
          <a:spcPct val="0"/>
        </a:spcAft>
        <a:buClr>
          <a:srgbClr val="003399"/>
        </a:buClr>
        <a:buFont typeface="Monotype Sorts" pitchFamily="2" charset="2"/>
        <a:buChar char="Ø"/>
        <a:defRPr>
          <a:solidFill>
            <a:schemeClr val="tx1"/>
          </a:solidFill>
          <a:latin typeface="+mn-lt"/>
        </a:defRPr>
      </a:lvl8pPr>
      <a:lvl9pPr marL="3886200" indent="-228600" algn="l" rtl="0" eaLnBrk="1" fontAlgn="base" hangingPunct="1">
        <a:lnSpc>
          <a:spcPct val="125000"/>
        </a:lnSpc>
        <a:spcBef>
          <a:spcPct val="20000"/>
        </a:spcBef>
        <a:spcAft>
          <a:spcPct val="0"/>
        </a:spcAft>
        <a:buClr>
          <a:srgbClr val="003399"/>
        </a:buClr>
        <a:buFont typeface="Monotype Sorts" pitchFamily="2" charset="2"/>
        <a:buChar char="Ø"/>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8.png"/><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1.jpeg"/><Relationship Id="rId4" Type="http://schemas.openxmlformats.org/officeDocument/2006/relationships/image" Target="../media/image39.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3">
                <a:lumMod val="75000"/>
              </a:schemeClr>
            </a:gs>
            <a:gs pos="10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09" y="1602671"/>
            <a:ext cx="11430016" cy="2667000"/>
          </a:xfrm>
        </p:spPr>
        <p:txBody>
          <a:bodyPr>
            <a:noAutofit/>
          </a:bodyPr>
          <a:lstStyle/>
          <a:p>
            <a:pPr algn="l">
              <a:lnSpc>
                <a:spcPct val="100000"/>
              </a:lnSpc>
            </a:pPr>
            <a:r>
              <a:rPr lang="en-US" sz="3600" b="1" dirty="0">
                <a:effectLst>
                  <a:outerShdw blurRad="38100" dist="38100" dir="2700000" algn="tl">
                    <a:srgbClr val="000000">
                      <a:alpha val="43137"/>
                    </a:srgbClr>
                  </a:outerShdw>
                </a:effectLst>
                <a:latin typeface="+mn-lt"/>
                <a:ea typeface="+mn-ea"/>
                <a:cs typeface="+mn-cs"/>
              </a:rPr>
              <a:t>Building a pilot production platform for the manufacture of CNT-based </a:t>
            </a:r>
            <a:r>
              <a:rPr lang="en-US" sz="3600" b="1" dirty="0" err="1">
                <a:effectLst>
                  <a:outerShdw blurRad="38100" dist="38100" dir="2700000" algn="tl">
                    <a:srgbClr val="000000">
                      <a:alpha val="43137"/>
                    </a:srgbClr>
                  </a:outerShdw>
                </a:effectLst>
                <a:latin typeface="+mn-lt"/>
                <a:ea typeface="+mn-ea"/>
                <a:cs typeface="+mn-cs"/>
              </a:rPr>
              <a:t>nano</a:t>
            </a:r>
            <a:r>
              <a:rPr lang="en-US" sz="3600" b="1" dirty="0">
                <a:effectLst>
                  <a:outerShdw blurRad="38100" dist="38100" dir="2700000" algn="tl">
                    <a:srgbClr val="000000">
                      <a:alpha val="43137"/>
                    </a:srgbClr>
                  </a:outerShdw>
                </a:effectLst>
                <a:latin typeface="+mn-lt"/>
                <a:ea typeface="+mn-ea"/>
                <a:cs typeface="+mn-cs"/>
              </a:rPr>
              <a:t>-enabled products:  the experience of the project PLATFORM,  and beyond</a:t>
            </a:r>
            <a:endParaRPr lang="en-US" sz="3200" b="1" dirty="0">
              <a:effectLst>
                <a:outerShdw blurRad="38100" dist="38100" dir="2700000" algn="tl">
                  <a:srgbClr val="000000">
                    <a:alpha val="43137"/>
                  </a:srgbClr>
                </a:outerShdw>
              </a:effectLst>
              <a:latin typeface="+mn-lt"/>
              <a:ea typeface="+mn-ea"/>
              <a:cs typeface="+mn-cs"/>
            </a:endParaRPr>
          </a:p>
        </p:txBody>
      </p:sp>
      <p:pic>
        <p:nvPicPr>
          <p:cNvPr id="7" name="Picture 2" descr="D:\Ana\Proyectos\2015\PLATFORM\Project templates\Platform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65" y="376639"/>
            <a:ext cx="2809875" cy="166654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0" y="2386149"/>
            <a:ext cx="11268891" cy="34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4441374"/>
            <a:ext cx="11268891" cy="43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6090797"/>
            <a:ext cx="3846603" cy="400110"/>
          </a:xfrm>
          <a:prstGeom prst="rect">
            <a:avLst/>
          </a:prstGeom>
        </p:spPr>
        <p:txBody>
          <a:bodyPr wrap="square">
            <a:spAutoFit/>
          </a:bodyPr>
          <a:lstStyle/>
          <a:p>
            <a:pPr lvl="3" algn="just"/>
            <a:r>
              <a:rPr lang="en-GB" sz="1000" b="1" dirty="0">
                <a:solidFill>
                  <a:schemeClr val="bg2">
                    <a:lumMod val="20000"/>
                    <a:lumOff val="80000"/>
                  </a:schemeClr>
                </a:solidFill>
                <a:ea typeface="Calibri"/>
                <a:cs typeface="Times New Roman"/>
              </a:rPr>
              <a:t>PLATFORM has received funding from the European Union’s Horizon 2020 research and innovation programme under grant agreement No </a:t>
            </a:r>
            <a:r>
              <a:rPr lang="en-US" sz="1000" b="1" dirty="0">
                <a:solidFill>
                  <a:schemeClr val="bg2">
                    <a:lumMod val="20000"/>
                    <a:lumOff val="80000"/>
                  </a:schemeClr>
                </a:solidFill>
                <a:ea typeface="Calibri"/>
                <a:cs typeface="Times New Roman"/>
              </a:rPr>
              <a:t>646307.</a:t>
            </a:r>
            <a:endParaRPr lang="es-ES" sz="1000" b="1" dirty="0">
              <a:solidFill>
                <a:schemeClr val="bg2">
                  <a:lumMod val="20000"/>
                  <a:lumOff val="80000"/>
                </a:schemeClr>
              </a:solidFill>
              <a:ea typeface="Calibri"/>
              <a:cs typeface="Times New Roman"/>
            </a:endParaRPr>
          </a:p>
        </p:txBody>
      </p:sp>
      <p:sp>
        <p:nvSpPr>
          <p:cNvPr id="20" name="1 Rectángulo">
            <a:extLst>
              <a:ext uri="{FF2B5EF4-FFF2-40B4-BE49-F238E27FC236}">
                <a16:creationId xmlns:a16="http://schemas.microsoft.com/office/drawing/2014/main" id="{1C1F864D-74F7-4ACB-9ABB-44D44D4E3F7A}"/>
              </a:ext>
            </a:extLst>
          </p:cNvPr>
          <p:cNvSpPr/>
          <p:nvPr/>
        </p:nvSpPr>
        <p:spPr>
          <a:xfrm>
            <a:off x="1778132" y="1289142"/>
            <a:ext cx="9609172" cy="923330"/>
          </a:xfrm>
          <a:prstGeom prst="rect">
            <a:avLst/>
          </a:prstGeom>
        </p:spPr>
        <p:txBody>
          <a:bodyPr wrap="square">
            <a:spAutoFit/>
          </a:bodyPr>
          <a:lstStyle/>
          <a:p>
            <a:pPr algn="r"/>
            <a:r>
              <a:rPr lang="en-US" sz="2700" dirty="0">
                <a:solidFill>
                  <a:prstClr val="white"/>
                </a:solidFill>
                <a:latin typeface="Arial" panose="020B0604020202020204" pitchFamily="34" charset="0"/>
                <a:cs typeface="Arial" panose="020B0604020202020204" pitchFamily="34" charset="0"/>
              </a:rPr>
              <a:t>Workshop on Safety Aspects in Pilot Lines </a:t>
            </a:r>
          </a:p>
          <a:p>
            <a:pPr algn="r"/>
            <a:r>
              <a:rPr lang="es-ES" sz="2700" dirty="0" err="1">
                <a:solidFill>
                  <a:prstClr val="white"/>
                </a:solidFill>
                <a:latin typeface="Arial" panose="020B0604020202020204" pitchFamily="34" charset="0"/>
                <a:cs typeface="Arial" panose="020B0604020202020204" pitchFamily="34" charset="0"/>
              </a:rPr>
              <a:t>Nanosafe</a:t>
            </a:r>
            <a:r>
              <a:rPr lang="es-ES" sz="2700" dirty="0">
                <a:solidFill>
                  <a:prstClr val="white"/>
                </a:solidFill>
                <a:latin typeface="Arial" panose="020B0604020202020204" pitchFamily="34" charset="0"/>
                <a:cs typeface="Arial" panose="020B0604020202020204" pitchFamily="34" charset="0"/>
              </a:rPr>
              <a:t> 2018, </a:t>
            </a:r>
            <a:r>
              <a:rPr lang="es-ES" sz="2700" dirty="0" err="1">
                <a:solidFill>
                  <a:prstClr val="white"/>
                </a:solidFill>
                <a:latin typeface="Arial" panose="020B0604020202020204" pitchFamily="34" charset="0"/>
                <a:cs typeface="Arial" panose="020B0604020202020204" pitchFamily="34" charset="0"/>
              </a:rPr>
              <a:t>Grenoble</a:t>
            </a:r>
            <a:r>
              <a:rPr lang="es-ES" sz="2700" dirty="0">
                <a:solidFill>
                  <a:prstClr val="white"/>
                </a:solidFill>
                <a:latin typeface="Arial" panose="020B0604020202020204" pitchFamily="34" charset="0"/>
                <a:cs typeface="Arial" panose="020B0604020202020204" pitchFamily="34" charset="0"/>
              </a:rPr>
              <a:t>, </a:t>
            </a:r>
            <a:r>
              <a:rPr lang="en-US" sz="2700" dirty="0">
                <a:solidFill>
                  <a:prstClr val="white"/>
                </a:solidFill>
                <a:latin typeface="Arial" panose="020B0604020202020204" pitchFamily="34" charset="0"/>
                <a:cs typeface="Arial" panose="020B0604020202020204" pitchFamily="34" charset="0"/>
              </a:rPr>
              <a:t>7</a:t>
            </a:r>
            <a:r>
              <a:rPr lang="en-US" sz="2700" baseline="30000" dirty="0">
                <a:solidFill>
                  <a:prstClr val="white"/>
                </a:solidFill>
                <a:latin typeface="Arial" panose="020B0604020202020204" pitchFamily="34" charset="0"/>
                <a:cs typeface="Arial" panose="020B0604020202020204" pitchFamily="34" charset="0"/>
              </a:rPr>
              <a:t>th</a:t>
            </a:r>
            <a:r>
              <a:rPr lang="en-US" sz="2700" dirty="0">
                <a:solidFill>
                  <a:prstClr val="white"/>
                </a:solidFill>
                <a:latin typeface="Arial" panose="020B0604020202020204" pitchFamily="34" charset="0"/>
                <a:cs typeface="Arial" panose="020B0604020202020204" pitchFamily="34" charset="0"/>
              </a:rPr>
              <a:t> October 2018</a:t>
            </a:r>
            <a:endParaRPr lang="es-ES" sz="2700" dirty="0">
              <a:solidFill>
                <a:prstClr val="white"/>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F8FDF0A-F18D-46F1-8E71-49549AFEE37A}"/>
              </a:ext>
            </a:extLst>
          </p:cNvPr>
          <p:cNvSpPr/>
          <p:nvPr/>
        </p:nvSpPr>
        <p:spPr>
          <a:xfrm>
            <a:off x="4519057" y="4598081"/>
            <a:ext cx="6868247" cy="1492716"/>
          </a:xfrm>
          <a:prstGeom prst="rect">
            <a:avLst/>
          </a:prstGeom>
        </p:spPr>
        <p:txBody>
          <a:bodyPr wrap="square">
            <a:spAutoFit/>
          </a:bodyPr>
          <a:lstStyle/>
          <a:p>
            <a:pPr algn="r">
              <a:spcBef>
                <a:spcPts val="1200"/>
              </a:spcBef>
              <a:spcAft>
                <a:spcPts val="600"/>
              </a:spcAft>
            </a:pPr>
            <a:r>
              <a:rPr lang="es-ES" sz="2700" dirty="0">
                <a:solidFill>
                  <a:prstClr val="white"/>
                </a:solidFill>
              </a:rPr>
              <a:t>Jesús M. López de Ipiña and Sonia  Florez</a:t>
            </a:r>
          </a:p>
          <a:p>
            <a:pPr algn="r">
              <a:spcAft>
                <a:spcPts val="600"/>
              </a:spcAft>
            </a:pPr>
            <a:r>
              <a:rPr lang="es-ES" sz="2700" dirty="0">
                <a:solidFill>
                  <a:prstClr val="white"/>
                </a:solidFill>
              </a:rPr>
              <a:t>TECNALIA </a:t>
            </a:r>
            <a:r>
              <a:rPr lang="es-ES" sz="2700" dirty="0" err="1">
                <a:solidFill>
                  <a:prstClr val="white"/>
                </a:solidFill>
              </a:rPr>
              <a:t>Research</a:t>
            </a:r>
            <a:r>
              <a:rPr lang="es-ES" sz="2700" dirty="0">
                <a:solidFill>
                  <a:prstClr val="white"/>
                </a:solidFill>
              </a:rPr>
              <a:t> and </a:t>
            </a:r>
            <a:r>
              <a:rPr lang="es-ES" sz="2700" dirty="0" err="1">
                <a:solidFill>
                  <a:prstClr val="white"/>
                </a:solidFill>
              </a:rPr>
              <a:t>Innovation</a:t>
            </a:r>
            <a:endParaRPr lang="es-ES" sz="2700" dirty="0">
              <a:solidFill>
                <a:prstClr val="white"/>
              </a:solidFill>
            </a:endParaRPr>
          </a:p>
          <a:p>
            <a:pPr algn="r">
              <a:spcAft>
                <a:spcPts val="600"/>
              </a:spcAft>
            </a:pPr>
            <a:r>
              <a:rPr lang="es-ES" sz="2700" dirty="0" err="1">
                <a:solidFill>
                  <a:prstClr val="white"/>
                </a:solidFill>
              </a:rPr>
              <a:t>Industry</a:t>
            </a:r>
            <a:r>
              <a:rPr lang="es-ES" sz="2700" dirty="0">
                <a:solidFill>
                  <a:prstClr val="white"/>
                </a:solidFill>
              </a:rPr>
              <a:t> and </a:t>
            </a:r>
            <a:r>
              <a:rPr lang="es-ES" sz="2700" dirty="0" err="1">
                <a:solidFill>
                  <a:prstClr val="white"/>
                </a:solidFill>
              </a:rPr>
              <a:t>Transport</a:t>
            </a:r>
            <a:r>
              <a:rPr lang="es-ES" sz="2700" dirty="0">
                <a:solidFill>
                  <a:prstClr val="white"/>
                </a:solidFill>
              </a:rPr>
              <a:t> </a:t>
            </a:r>
            <a:r>
              <a:rPr lang="es-ES" sz="2700" dirty="0" err="1">
                <a:solidFill>
                  <a:prstClr val="white"/>
                </a:solidFill>
              </a:rPr>
              <a:t>Division</a:t>
            </a:r>
            <a:endParaRPr lang="es-ES" sz="2700" dirty="0">
              <a:solidFill>
                <a:prstClr val="white"/>
              </a:solidFill>
            </a:endParaRPr>
          </a:p>
        </p:txBody>
      </p:sp>
      <p:pic>
        <p:nvPicPr>
          <p:cNvPr id="22" name="Imagen 21">
            <a:extLst>
              <a:ext uri="{FF2B5EF4-FFF2-40B4-BE49-F238E27FC236}">
                <a16:creationId xmlns:a16="http://schemas.microsoft.com/office/drawing/2014/main" id="{8884726C-73CF-441B-A900-E394B05ED573}"/>
              </a:ext>
            </a:extLst>
          </p:cNvPr>
          <p:cNvPicPr>
            <a:picLocks noChangeAspect="1"/>
          </p:cNvPicPr>
          <p:nvPr/>
        </p:nvPicPr>
        <p:blipFill>
          <a:blip r:embed="rId4"/>
          <a:stretch>
            <a:fillRect/>
          </a:stretch>
        </p:blipFill>
        <p:spPr>
          <a:xfrm>
            <a:off x="8726247" y="376639"/>
            <a:ext cx="2542644" cy="805810"/>
          </a:xfrm>
          <a:prstGeom prst="rect">
            <a:avLst/>
          </a:prstGeom>
        </p:spPr>
      </p:pic>
      <p:pic>
        <p:nvPicPr>
          <p:cNvPr id="34" name="Imagen 33">
            <a:extLst>
              <a:ext uri="{FF2B5EF4-FFF2-40B4-BE49-F238E27FC236}">
                <a16:creationId xmlns:a16="http://schemas.microsoft.com/office/drawing/2014/main" id="{81C3D4C1-E6D7-406D-AF4D-02358D219C81}"/>
              </a:ext>
            </a:extLst>
          </p:cNvPr>
          <p:cNvPicPr>
            <a:picLocks noChangeAspect="1"/>
          </p:cNvPicPr>
          <p:nvPr/>
        </p:nvPicPr>
        <p:blipFill>
          <a:blip r:embed="rId5"/>
          <a:stretch>
            <a:fillRect/>
          </a:stretch>
        </p:blipFill>
        <p:spPr>
          <a:xfrm>
            <a:off x="7174271" y="376639"/>
            <a:ext cx="1320992" cy="802089"/>
          </a:xfrm>
          <a:prstGeom prst="rect">
            <a:avLst/>
          </a:prstGeom>
        </p:spPr>
      </p:pic>
      <p:pic>
        <p:nvPicPr>
          <p:cNvPr id="35" name="Imagen 34">
            <a:extLst>
              <a:ext uri="{FF2B5EF4-FFF2-40B4-BE49-F238E27FC236}">
                <a16:creationId xmlns:a16="http://schemas.microsoft.com/office/drawing/2014/main" id="{019B096C-4E93-464E-BEEA-70754E2483A7}"/>
              </a:ext>
            </a:extLst>
          </p:cNvPr>
          <p:cNvPicPr>
            <a:picLocks noChangeAspect="1"/>
          </p:cNvPicPr>
          <p:nvPr/>
        </p:nvPicPr>
        <p:blipFill>
          <a:blip r:embed="rId6"/>
          <a:stretch>
            <a:fillRect/>
          </a:stretch>
        </p:blipFill>
        <p:spPr>
          <a:xfrm>
            <a:off x="0" y="4785737"/>
            <a:ext cx="4954809" cy="875850"/>
          </a:xfrm>
          <a:prstGeom prst="rect">
            <a:avLst/>
          </a:prstGeom>
        </p:spPr>
      </p:pic>
      <p:pic>
        <p:nvPicPr>
          <p:cNvPr id="36" name="Picture 5" descr="Resultado de imagen de european commission">
            <a:extLst>
              <a:ext uri="{FF2B5EF4-FFF2-40B4-BE49-F238E27FC236}">
                <a16:creationId xmlns:a16="http://schemas.microsoft.com/office/drawing/2014/main" id="{5F7079D5-BF68-4F2E-9A04-CA42A4D2A1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01593"/>
            <a:ext cx="1357745" cy="8564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CEAB49F8-AFC6-4612-A1B4-FD151AD77E5E}"/>
              </a:ext>
            </a:extLst>
          </p:cNvPr>
          <p:cNvPicPr>
            <a:picLocks noChangeAspect="1"/>
          </p:cNvPicPr>
          <p:nvPr/>
        </p:nvPicPr>
        <p:blipFill>
          <a:blip r:embed="rId8"/>
          <a:stretch>
            <a:fillRect/>
          </a:stretch>
        </p:blipFill>
        <p:spPr>
          <a:xfrm>
            <a:off x="8697990" y="6089552"/>
            <a:ext cx="2599157" cy="680488"/>
          </a:xfrm>
          <a:prstGeom prst="rect">
            <a:avLst/>
          </a:prstGeom>
        </p:spPr>
      </p:pic>
    </p:spTree>
    <p:extLst>
      <p:ext uri="{BB962C8B-B14F-4D97-AF65-F5344CB8AC3E}">
        <p14:creationId xmlns:p14="http://schemas.microsoft.com/office/powerpoint/2010/main" val="279880932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784" y="1240992"/>
            <a:ext cx="5926867" cy="1900696"/>
          </a:xfrm>
        </p:spPr>
        <p:txBody>
          <a:bodyPr>
            <a:noAutofit/>
          </a:bodyPr>
          <a:lstStyle/>
          <a:p>
            <a:pPr algn="ctr">
              <a:spcBef>
                <a:spcPts val="0"/>
              </a:spcBef>
            </a:pPr>
            <a:r>
              <a:rPr lang="en-US" sz="5400" b="1" dirty="0">
                <a:solidFill>
                  <a:schemeClr val="bg1"/>
                </a:solidFill>
                <a:latin typeface="+mn-lt"/>
                <a:ea typeface="Calibri" charset="0"/>
                <a:cs typeface="Calibri" charset="0"/>
              </a:rPr>
              <a:t>Thank you very much </a:t>
            </a:r>
            <a:br>
              <a:rPr lang="en-US" sz="5400" b="1" dirty="0">
                <a:solidFill>
                  <a:schemeClr val="bg1"/>
                </a:solidFill>
                <a:latin typeface="+mn-lt"/>
                <a:ea typeface="Calibri" charset="0"/>
                <a:cs typeface="Calibri" charset="0"/>
              </a:rPr>
            </a:br>
            <a:r>
              <a:rPr lang="en-US" sz="5400" b="1" dirty="0">
                <a:solidFill>
                  <a:schemeClr val="bg1"/>
                </a:solidFill>
                <a:latin typeface="+mn-lt"/>
                <a:ea typeface="Calibri" charset="0"/>
                <a:cs typeface="Calibri" charset="0"/>
              </a:rPr>
              <a:t>for your attention!</a:t>
            </a:r>
            <a:endParaRPr lang="el-GR" sz="5400" b="1" dirty="0">
              <a:solidFill>
                <a:schemeClr val="bg1"/>
              </a:solidFill>
              <a:latin typeface="+mn-lt"/>
              <a:ea typeface="Calibri" charset="0"/>
              <a:cs typeface="Calibri" charset="0"/>
            </a:endParaRPr>
          </a:p>
        </p:txBody>
      </p:sp>
      <p:sp>
        <p:nvSpPr>
          <p:cNvPr id="6" name="Slide Number Placeholder 5"/>
          <p:cNvSpPr>
            <a:spLocks noGrp="1"/>
          </p:cNvSpPr>
          <p:nvPr>
            <p:ph type="sldNum" sz="quarter" idx="12"/>
          </p:nvPr>
        </p:nvSpPr>
        <p:spPr>
          <a:xfrm>
            <a:off x="11392137" y="6483144"/>
            <a:ext cx="640080" cy="237744"/>
          </a:xfrm>
        </p:spPr>
        <p:txBody>
          <a:bodyPr/>
          <a:lstStyle/>
          <a:p>
            <a:fld id="{CA8D9AD5-F248-4919-864A-CFD76CC027D6}" type="slidenum">
              <a:rPr lang="en-US" smtClean="0">
                <a:solidFill>
                  <a:schemeClr val="tx1"/>
                </a:solidFill>
              </a:rPr>
              <a:pPr/>
              <a:t>10</a:t>
            </a:fld>
            <a:endParaRPr lang="en-US" dirty="0">
              <a:solidFill>
                <a:schemeClr val="tx1"/>
              </a:solidFill>
            </a:endParaRPr>
          </a:p>
        </p:txBody>
      </p:sp>
      <p:cxnSp>
        <p:nvCxnSpPr>
          <p:cNvPr id="8" name="Straight Connector 7"/>
          <p:cNvCxnSpPr>
            <a:cxnSpLocks/>
          </p:cNvCxnSpPr>
          <p:nvPr/>
        </p:nvCxnSpPr>
        <p:spPr>
          <a:xfrm>
            <a:off x="5925794" y="637309"/>
            <a:ext cx="0" cy="51404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hape 1670"/>
          <p:cNvSpPr txBox="1">
            <a:spLocks/>
          </p:cNvSpPr>
          <p:nvPr/>
        </p:nvSpPr>
        <p:spPr>
          <a:xfrm>
            <a:off x="6085564" y="1714313"/>
            <a:ext cx="5939747" cy="2461500"/>
          </a:xfrm>
          <a:prstGeom prst="rect">
            <a:avLst/>
          </a:prstGeom>
        </p:spPr>
        <p:txBody>
          <a:bodyPr lIns="91425" tIns="91425" rIns="91425" bIns="91425" anchor="t" anchorCtr="0">
            <a:noAutofit/>
          </a:bodyPr>
          <a:lstStyle>
            <a:lvl1pPr marL="359189" indent="-359189" algn="l" defTabSz="957838"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244" indent="-299324" algn="l" defTabSz="95783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298" indent="-239460" algn="l" defTabSz="957838"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217"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136"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405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75"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94"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813" indent="-239460" algn="l" defTabSz="957838"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spcBef>
                <a:spcPts val="0"/>
              </a:spcBef>
              <a:buNone/>
            </a:pPr>
            <a:r>
              <a:rPr lang="en-US" sz="3600" b="1" dirty="0">
                <a:solidFill>
                  <a:schemeClr val="bg1"/>
                </a:solidFill>
                <a:ea typeface="Calibri" charset="0"/>
                <a:cs typeface="Calibri" charset="0"/>
              </a:rPr>
              <a:t>CONTACT:</a:t>
            </a:r>
          </a:p>
          <a:p>
            <a:pPr>
              <a:spcBef>
                <a:spcPts val="0"/>
              </a:spcBef>
              <a:buNone/>
            </a:pPr>
            <a:r>
              <a:rPr lang="en" sz="2800" b="1" dirty="0">
                <a:solidFill>
                  <a:schemeClr val="bg1"/>
                </a:solidFill>
                <a:ea typeface="Calibri" charset="0"/>
                <a:cs typeface="Calibri" charset="0"/>
              </a:rPr>
              <a:t>You can find us at:</a:t>
            </a:r>
          </a:p>
          <a:p>
            <a:pPr marL="457200" indent="-228600">
              <a:spcBef>
                <a:spcPts val="1200"/>
              </a:spcBef>
            </a:pPr>
            <a:r>
              <a:rPr lang="es-ES" sz="2800" b="1" dirty="0">
                <a:solidFill>
                  <a:schemeClr val="bg1"/>
                </a:solidFill>
                <a:ea typeface="Calibri" charset="0"/>
                <a:cs typeface="Calibri" charset="0"/>
              </a:rPr>
              <a:t>PLATFORM / OASIS </a:t>
            </a:r>
            <a:r>
              <a:rPr lang="es-ES" sz="2800" b="1" dirty="0" err="1">
                <a:solidFill>
                  <a:schemeClr val="bg1"/>
                </a:solidFill>
                <a:ea typeface="Calibri" charset="0"/>
                <a:cs typeface="Calibri" charset="0"/>
              </a:rPr>
              <a:t>projects</a:t>
            </a:r>
            <a:r>
              <a:rPr lang="es-ES" sz="2800" b="1" dirty="0">
                <a:solidFill>
                  <a:schemeClr val="bg1"/>
                </a:solidFill>
                <a:ea typeface="Calibri" charset="0"/>
                <a:cs typeface="Calibri" charset="0"/>
              </a:rPr>
              <a:t>: jesus.lopezdeipina@tecnalia.com</a:t>
            </a:r>
            <a:endParaRPr lang="en" sz="2800" b="1" dirty="0">
              <a:solidFill>
                <a:schemeClr val="bg1"/>
              </a:solidFill>
              <a:ea typeface="Calibri" charset="0"/>
              <a:cs typeface="Calibri" charset="0"/>
            </a:endParaRPr>
          </a:p>
          <a:p>
            <a:pPr marL="447675" indent="0">
              <a:spcBef>
                <a:spcPts val="0"/>
              </a:spcBef>
              <a:buNone/>
            </a:pPr>
            <a:r>
              <a:rPr lang="es-ES" sz="2800" b="1" dirty="0">
                <a:solidFill>
                  <a:schemeClr val="bg1"/>
                </a:solidFill>
                <a:ea typeface="Calibri" charset="0"/>
                <a:cs typeface="Calibri" charset="0"/>
              </a:rPr>
              <a:t>sonia.florez@tecnalia.com</a:t>
            </a:r>
          </a:p>
          <a:p>
            <a:pPr marL="457200" indent="-228600">
              <a:lnSpc>
                <a:spcPct val="150000"/>
              </a:lnSpc>
              <a:spcBef>
                <a:spcPts val="0"/>
              </a:spcBef>
            </a:pPr>
            <a:r>
              <a:rPr lang="es-ES" sz="2800" b="1" dirty="0">
                <a:solidFill>
                  <a:schemeClr val="bg1"/>
                </a:solidFill>
                <a:ea typeface="Calibri" charset="0"/>
                <a:cs typeface="Calibri" charset="0"/>
              </a:rPr>
              <a:t>www.platform-project.eu</a:t>
            </a:r>
          </a:p>
          <a:p>
            <a:pPr marL="457200" indent="-228600">
              <a:lnSpc>
                <a:spcPct val="150000"/>
              </a:lnSpc>
              <a:spcBef>
                <a:spcPts val="0"/>
              </a:spcBef>
            </a:pPr>
            <a:r>
              <a:rPr lang="en" sz="2800" b="1" dirty="0">
                <a:solidFill>
                  <a:schemeClr val="bg1"/>
                </a:solidFill>
                <a:ea typeface="Calibri" charset="0"/>
                <a:cs typeface="Calibri" charset="0"/>
              </a:rPr>
              <a:t>www.nanocomposites-hub.com </a:t>
            </a:r>
          </a:p>
        </p:txBody>
      </p:sp>
      <p:pic>
        <p:nvPicPr>
          <p:cNvPr id="10" name="Imagen 9">
            <a:extLst>
              <a:ext uri="{FF2B5EF4-FFF2-40B4-BE49-F238E27FC236}">
                <a16:creationId xmlns:a16="http://schemas.microsoft.com/office/drawing/2014/main" id="{6872AE04-4B08-4F5F-B172-ECC3F6998E07}"/>
              </a:ext>
            </a:extLst>
          </p:cNvPr>
          <p:cNvPicPr>
            <a:picLocks noChangeAspect="1"/>
          </p:cNvPicPr>
          <p:nvPr/>
        </p:nvPicPr>
        <p:blipFill>
          <a:blip r:embed="rId3"/>
          <a:stretch>
            <a:fillRect/>
          </a:stretch>
        </p:blipFill>
        <p:spPr>
          <a:xfrm>
            <a:off x="238462" y="4805807"/>
            <a:ext cx="5498654" cy="971984"/>
          </a:xfrm>
          <a:prstGeom prst="rect">
            <a:avLst/>
          </a:prstGeom>
        </p:spPr>
      </p:pic>
      <p:pic>
        <p:nvPicPr>
          <p:cNvPr id="13" name="Picture 2" descr="D:\Ana\Proyectos\2015\PLATFORM\Project templates\Platform logo.bmp">
            <a:extLst>
              <a:ext uri="{FF2B5EF4-FFF2-40B4-BE49-F238E27FC236}">
                <a16:creationId xmlns:a16="http://schemas.microsoft.com/office/drawing/2014/main" id="{E649800F-827E-40A5-BBF9-FBBA2FAA64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516" y="3350571"/>
            <a:ext cx="1833401" cy="1087397"/>
          </a:xfrm>
          <a:prstGeom prst="rect">
            <a:avLst/>
          </a:prstGeom>
          <a:noFill/>
          <a:extLst>
            <a:ext uri="{909E8E84-426E-40DD-AFC4-6F175D3DCCD1}">
              <a14:hiddenFill xmlns:a14="http://schemas.microsoft.com/office/drawing/2010/main">
                <a:solidFill>
                  <a:srgbClr val="FFFFFF"/>
                </a:solidFill>
              </a14:hiddenFill>
            </a:ext>
          </a:extLst>
        </p:spPr>
      </p:pic>
      <p:sp>
        <p:nvSpPr>
          <p:cNvPr id="14" name="23 Rectángulo">
            <a:extLst>
              <a:ext uri="{FF2B5EF4-FFF2-40B4-BE49-F238E27FC236}">
                <a16:creationId xmlns:a16="http://schemas.microsoft.com/office/drawing/2014/main" id="{BC482FE1-EC07-4441-8E4A-D0F5C0A951D6}"/>
              </a:ext>
            </a:extLst>
          </p:cNvPr>
          <p:cNvSpPr/>
          <p:nvPr/>
        </p:nvSpPr>
        <p:spPr>
          <a:xfrm>
            <a:off x="803563" y="6021479"/>
            <a:ext cx="10307782"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a:ea typeface="+mn-ea"/>
                <a:cs typeface="+mn-cs"/>
              </a:rPr>
              <a:t>Project PLATFORM have received funding from the European Union’s Horizon 2020 research and innovation </a:t>
            </a:r>
            <a:r>
              <a:rPr kumimoji="0" lang="en-US" sz="1200" b="1" i="1" u="none" strike="noStrike" kern="1200" cap="none" spc="0" normalizeH="0" baseline="0" noProof="0" dirty="0" err="1">
                <a:ln>
                  <a:noFill/>
                </a:ln>
                <a:solidFill>
                  <a:prstClr val="white"/>
                </a:solidFill>
                <a:effectLst/>
                <a:uLnTx/>
                <a:uFillTx/>
                <a:latin typeface="Calibri"/>
                <a:ea typeface="+mn-ea"/>
                <a:cs typeface="+mn-cs"/>
              </a:rPr>
              <a:t>programme</a:t>
            </a:r>
            <a:r>
              <a:rPr kumimoji="0" lang="en-US" sz="1200" b="1" i="1" u="none" strike="noStrike" kern="1200" cap="none" spc="0" normalizeH="0" baseline="0" noProof="0" dirty="0">
                <a:ln>
                  <a:noFill/>
                </a:ln>
                <a:solidFill>
                  <a:prstClr val="white"/>
                </a:solidFill>
                <a:effectLst/>
                <a:uLnTx/>
                <a:uFillTx/>
                <a:latin typeface="Calibri"/>
                <a:ea typeface="+mn-ea"/>
                <a:cs typeface="+mn-cs"/>
              </a:rPr>
              <a:t>,  under grant agreement  Nº 646307. This presentation  reflects only the author’s views and the Commission is not responsible for any use that may be made of the information contained therein. </a:t>
            </a:r>
          </a:p>
        </p:txBody>
      </p:sp>
      <p:pic>
        <p:nvPicPr>
          <p:cNvPr id="15" name="Picture 5" descr="Resultado de imagen de european commission">
            <a:extLst>
              <a:ext uri="{FF2B5EF4-FFF2-40B4-BE49-F238E27FC236}">
                <a16:creationId xmlns:a16="http://schemas.microsoft.com/office/drawing/2014/main" id="{75AB4597-FDA4-4ED4-A6B7-6D0476FBB4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976291"/>
            <a:ext cx="803563" cy="50685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1FD57420-A42A-4954-9C0E-88FD5AEFA93D}"/>
              </a:ext>
            </a:extLst>
          </p:cNvPr>
          <p:cNvPicPr>
            <a:picLocks noChangeAspect="1"/>
          </p:cNvPicPr>
          <p:nvPr/>
        </p:nvPicPr>
        <p:blipFill>
          <a:blip r:embed="rId6"/>
          <a:stretch>
            <a:fillRect/>
          </a:stretch>
        </p:blipFill>
        <p:spPr>
          <a:xfrm>
            <a:off x="9592843" y="1714313"/>
            <a:ext cx="2599157" cy="680488"/>
          </a:xfrm>
          <a:prstGeom prst="rect">
            <a:avLst/>
          </a:prstGeom>
        </p:spPr>
      </p:pic>
      <p:pic>
        <p:nvPicPr>
          <p:cNvPr id="17" name="Imagen 16">
            <a:extLst>
              <a:ext uri="{FF2B5EF4-FFF2-40B4-BE49-F238E27FC236}">
                <a16:creationId xmlns:a16="http://schemas.microsoft.com/office/drawing/2014/main" id="{7B94D9A9-0239-438F-A463-B38CA38593D7}"/>
              </a:ext>
            </a:extLst>
          </p:cNvPr>
          <p:cNvPicPr>
            <a:picLocks noChangeAspect="1"/>
          </p:cNvPicPr>
          <p:nvPr/>
        </p:nvPicPr>
        <p:blipFill>
          <a:blip r:embed="rId7"/>
          <a:stretch>
            <a:fillRect/>
          </a:stretch>
        </p:blipFill>
        <p:spPr>
          <a:xfrm>
            <a:off x="9515689" y="269714"/>
            <a:ext cx="2542644" cy="805810"/>
          </a:xfrm>
          <a:prstGeom prst="rect">
            <a:avLst/>
          </a:prstGeom>
        </p:spPr>
      </p:pic>
      <p:pic>
        <p:nvPicPr>
          <p:cNvPr id="18" name="Imagen 17">
            <a:extLst>
              <a:ext uri="{FF2B5EF4-FFF2-40B4-BE49-F238E27FC236}">
                <a16:creationId xmlns:a16="http://schemas.microsoft.com/office/drawing/2014/main" id="{CB1CD98F-9B2B-4D54-9F32-ACB6F2D709E1}"/>
              </a:ext>
            </a:extLst>
          </p:cNvPr>
          <p:cNvPicPr>
            <a:picLocks noChangeAspect="1"/>
          </p:cNvPicPr>
          <p:nvPr/>
        </p:nvPicPr>
        <p:blipFill>
          <a:blip r:embed="rId8"/>
          <a:stretch>
            <a:fillRect/>
          </a:stretch>
        </p:blipFill>
        <p:spPr>
          <a:xfrm>
            <a:off x="8005544" y="269714"/>
            <a:ext cx="1320992" cy="802089"/>
          </a:xfrm>
          <a:prstGeom prst="rect">
            <a:avLst/>
          </a:prstGeom>
        </p:spPr>
      </p:pic>
      <p:sp>
        <p:nvSpPr>
          <p:cNvPr id="3" name="CuadroTexto 2">
            <a:extLst>
              <a:ext uri="{FF2B5EF4-FFF2-40B4-BE49-F238E27FC236}">
                <a16:creationId xmlns:a16="http://schemas.microsoft.com/office/drawing/2014/main" id="{9F2CF2F5-D03D-467C-B686-E8DE07688654}"/>
              </a:ext>
            </a:extLst>
          </p:cNvPr>
          <p:cNvSpPr txBox="1"/>
          <p:nvPr/>
        </p:nvSpPr>
        <p:spPr>
          <a:xfrm>
            <a:off x="7803652" y="5376415"/>
            <a:ext cx="2503570" cy="523220"/>
          </a:xfrm>
          <a:prstGeom prst="rect">
            <a:avLst/>
          </a:prstGeom>
          <a:noFill/>
        </p:spPr>
        <p:txBody>
          <a:bodyPr wrap="none" rtlCol="0">
            <a:spAutoFit/>
          </a:bodyPr>
          <a:lstStyle/>
          <a:p>
            <a:r>
              <a:rPr lang="es-ES" sz="2800" b="1" dirty="0">
                <a:solidFill>
                  <a:schemeClr val="bg1"/>
                </a:solidFill>
                <a:latin typeface="Corbel" panose="020B0503020204020204" pitchFamily="34" charset="0"/>
              </a:rPr>
              <a:t>(e-PLATFORM)</a:t>
            </a:r>
          </a:p>
        </p:txBody>
      </p:sp>
      <p:sp>
        <p:nvSpPr>
          <p:cNvPr id="19" name="Footer Placeholder 4">
            <a:extLst>
              <a:ext uri="{FF2B5EF4-FFF2-40B4-BE49-F238E27FC236}">
                <a16:creationId xmlns:a16="http://schemas.microsoft.com/office/drawing/2014/main" id="{CDB543E2-DF2A-4263-84EB-F4BC2F9B97E7}"/>
              </a:ext>
            </a:extLst>
          </p:cNvPr>
          <p:cNvSpPr txBox="1">
            <a:spLocks/>
          </p:cNvSpPr>
          <p:nvPr/>
        </p:nvSpPr>
        <p:spPr>
          <a:xfrm>
            <a:off x="6710" y="6652907"/>
            <a:ext cx="7159752" cy="237744"/>
          </a:xfrm>
          <a:prstGeom prst="rect">
            <a:avLst/>
          </a:prstGeom>
        </p:spPr>
        <p:txBody>
          <a:bodyPr vert="horz" lIns="91440" tIns="45720" rIns="91440" bIns="45720" rtlCol="0" anchor="ctr"/>
          <a:lstStyle>
            <a:defPPr>
              <a:defRPr lang="en-US"/>
            </a:defPPr>
            <a:lvl1pPr marL="0" algn="l" defTabSz="914400" rtl="0" eaLnBrk="1" latinLnBrk="0" hangingPunct="1">
              <a:defRPr sz="105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solidFill>
              </a:rPr>
              <a:t>Workshop on Safety Aspects in Pilot Lines  </a:t>
            </a:r>
            <a:r>
              <a:rPr lang="en-US" b="0" dirty="0">
                <a:solidFill>
                  <a:schemeClr val="bg2"/>
                </a:solidFill>
              </a:rPr>
              <a:t>- </a:t>
            </a:r>
            <a:r>
              <a:rPr lang="es-ES" b="0" dirty="0" err="1">
                <a:solidFill>
                  <a:prstClr val="white"/>
                </a:solidFill>
                <a:latin typeface="Arial" panose="020B0604020202020204" pitchFamily="34" charset="0"/>
                <a:cs typeface="Arial" panose="020B0604020202020204" pitchFamily="34" charset="0"/>
              </a:rPr>
              <a:t>Nanosafe</a:t>
            </a:r>
            <a:r>
              <a:rPr lang="es-ES" b="0" dirty="0">
                <a:solidFill>
                  <a:prstClr val="white"/>
                </a:solidFill>
                <a:latin typeface="Arial" panose="020B0604020202020204" pitchFamily="34" charset="0"/>
                <a:cs typeface="Arial" panose="020B0604020202020204" pitchFamily="34" charset="0"/>
              </a:rPr>
              <a:t> 2018, </a:t>
            </a:r>
            <a:r>
              <a:rPr lang="es-ES" b="0" cap="none" dirty="0" err="1">
                <a:solidFill>
                  <a:prstClr val="white"/>
                </a:solidFill>
                <a:latin typeface="Arial" panose="020B0604020202020204" pitchFamily="34" charset="0"/>
                <a:cs typeface="Arial" panose="020B0604020202020204" pitchFamily="34" charset="0"/>
              </a:rPr>
              <a:t>Grenoble</a:t>
            </a:r>
            <a:r>
              <a:rPr lang="es-ES" b="0" cap="none" dirty="0">
                <a:solidFill>
                  <a:prstClr val="white"/>
                </a:solidFill>
                <a:latin typeface="Arial" panose="020B0604020202020204" pitchFamily="34" charset="0"/>
                <a:cs typeface="Arial" panose="020B0604020202020204" pitchFamily="34" charset="0"/>
              </a:rPr>
              <a:t>, </a:t>
            </a:r>
            <a:r>
              <a:rPr lang="en-US" b="0" cap="none" dirty="0">
                <a:solidFill>
                  <a:prstClr val="white"/>
                </a:solidFill>
                <a:latin typeface="Arial" panose="020B0604020202020204" pitchFamily="34" charset="0"/>
                <a:cs typeface="Arial" panose="020B0604020202020204" pitchFamily="34" charset="0"/>
              </a:rPr>
              <a:t>7</a:t>
            </a:r>
            <a:r>
              <a:rPr lang="en-US" b="0" cap="none" baseline="30000" dirty="0">
                <a:solidFill>
                  <a:prstClr val="white"/>
                </a:solidFill>
                <a:latin typeface="Arial" panose="020B0604020202020204" pitchFamily="34" charset="0"/>
                <a:cs typeface="Arial" panose="020B0604020202020204" pitchFamily="34" charset="0"/>
              </a:rPr>
              <a:t>th</a:t>
            </a:r>
            <a:r>
              <a:rPr lang="en-US" b="0" cap="none" dirty="0">
                <a:solidFill>
                  <a:prstClr val="white"/>
                </a:solidFill>
                <a:latin typeface="Arial" panose="020B0604020202020204" pitchFamily="34" charset="0"/>
                <a:cs typeface="Arial" panose="020B0604020202020204" pitchFamily="34" charset="0"/>
              </a:rPr>
              <a:t> October 2018</a:t>
            </a:r>
            <a:r>
              <a:rPr lang="en-US" b="0" cap="none" dirty="0">
                <a:solidFill>
                  <a:schemeClr val="bg2"/>
                </a:solidFill>
              </a:rPr>
              <a:t> </a:t>
            </a:r>
            <a:endParaRPr lang="en-US" b="0" dirty="0">
              <a:solidFill>
                <a:schemeClr val="bg2"/>
              </a:solidFill>
            </a:endParaRPr>
          </a:p>
        </p:txBody>
      </p:sp>
    </p:spTree>
    <p:extLst>
      <p:ext uri="{BB962C8B-B14F-4D97-AF65-F5344CB8AC3E}">
        <p14:creationId xmlns:p14="http://schemas.microsoft.com/office/powerpoint/2010/main" val="406483267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65800"/>
          </a:xfrm>
          <a:solidFill>
            <a:srgbClr val="005DA2"/>
          </a:solidFill>
          <a:ln>
            <a:solidFill>
              <a:srgbClr val="74B898"/>
            </a:solidFill>
          </a:ln>
        </p:spPr>
        <p:style>
          <a:lnRef idx="1">
            <a:schemeClr val="accent6"/>
          </a:lnRef>
          <a:fillRef idx="3">
            <a:schemeClr val="accent6"/>
          </a:fillRef>
          <a:effectRef idx="2">
            <a:schemeClr val="accent6"/>
          </a:effectRef>
          <a:fontRef idx="minor">
            <a:schemeClr val="lt1"/>
          </a:fontRef>
        </p:style>
        <p:txBody>
          <a:bodyPr anchor="ctr">
            <a:normAutofit/>
          </a:bodyPr>
          <a:lstStyle/>
          <a:p>
            <a:r>
              <a:rPr lang="en-US" sz="2800" b="1" dirty="0">
                <a:latin typeface="Calibri" charset="0"/>
                <a:ea typeface="Calibri" charset="0"/>
                <a:cs typeface="Calibri" charset="0"/>
              </a:rPr>
              <a:t> </a:t>
            </a:r>
            <a:r>
              <a:rPr lang="en-US" sz="3600" b="1" dirty="0">
                <a:latin typeface="Calibri" charset="0"/>
                <a:ea typeface="Calibri" charset="0"/>
                <a:cs typeface="Calibri" charset="0"/>
              </a:rPr>
              <a:t>The underlying need</a:t>
            </a:r>
            <a:endParaRPr lang="el-GR" sz="3600" b="1" dirty="0">
              <a:latin typeface="Calibri" charset="0"/>
              <a:ea typeface="Calibri" charset="0"/>
              <a:cs typeface="Calibri" charset="0"/>
            </a:endParaRPr>
          </a:p>
        </p:txBody>
      </p:sp>
      <p:sp>
        <p:nvSpPr>
          <p:cNvPr id="21" name="Slide Number Placeholder 4"/>
          <p:cNvSpPr>
            <a:spLocks noGrp="1"/>
          </p:cNvSpPr>
          <p:nvPr>
            <p:ph type="sldNum" sz="quarter" idx="12"/>
          </p:nvPr>
        </p:nvSpPr>
        <p:spPr>
          <a:xfrm>
            <a:off x="11399519" y="11337399"/>
            <a:ext cx="640080" cy="237744"/>
          </a:xfrm>
        </p:spPr>
        <p:txBody>
          <a:bodyPr/>
          <a:lstStyle/>
          <a:p>
            <a:fld id="{CA8D9AD5-F248-4919-864A-CFD76CC027D6}" type="slidenum">
              <a:rPr lang="en-US" smtClean="0">
                <a:solidFill>
                  <a:schemeClr val="bg1"/>
                </a:solidFill>
                <a:latin typeface="Calibri" charset="0"/>
                <a:ea typeface="Calibri" charset="0"/>
                <a:cs typeface="Calibri" charset="0"/>
              </a:rPr>
              <a:pPr/>
              <a:t>2</a:t>
            </a:fld>
            <a:endParaRPr lang="en-US" dirty="0">
              <a:solidFill>
                <a:schemeClr val="bg1"/>
              </a:solidFill>
              <a:latin typeface="Calibri" charset="0"/>
              <a:ea typeface="Calibri" charset="0"/>
              <a:cs typeface="Calibri" charset="0"/>
            </a:endParaRPr>
          </a:p>
        </p:txBody>
      </p:sp>
      <p:sp>
        <p:nvSpPr>
          <p:cNvPr id="7" name="Rectangle 6"/>
          <p:cNvSpPr/>
          <p:nvPr/>
        </p:nvSpPr>
        <p:spPr>
          <a:xfrm>
            <a:off x="2495953" y="1417939"/>
            <a:ext cx="8652326" cy="3285515"/>
          </a:xfrm>
          <a:prstGeom prst="rect">
            <a:avLst/>
          </a:prstGeom>
        </p:spPr>
        <p:txBody>
          <a:bodyPr wrap="square">
            <a:spAutoFit/>
          </a:bodyPr>
          <a:lstStyle/>
          <a:p>
            <a:pPr marL="342900" indent="-342900" algn="just">
              <a:spcBef>
                <a:spcPts val="300"/>
              </a:spcBef>
              <a:buClr>
                <a:srgbClr val="74B898"/>
              </a:buClr>
              <a:buSzPct val="123000"/>
              <a:buFont typeface="+mj-lt"/>
              <a:buAutoNum type="arabicPeriod"/>
            </a:pPr>
            <a:r>
              <a:rPr lang="en-US" sz="1900" b="1" dirty="0">
                <a:latin typeface="Calibri" panose="020F0502020204030204" pitchFamily="34" charset="0"/>
                <a:ea typeface="Times New Roman" panose="02020603050405020304" pitchFamily="18" charset="0"/>
              </a:rPr>
              <a:t>Different properties</a:t>
            </a:r>
            <a:r>
              <a:rPr lang="en-US" sz="1900" dirty="0">
                <a:latin typeface="Calibri" panose="020F0502020204030204" pitchFamily="34" charset="0"/>
                <a:ea typeface="Times New Roman" panose="02020603050405020304" pitchFamily="18" charset="0"/>
              </a:rPr>
              <a:t>: composites do not conduct electricity or heat as metal does </a:t>
            </a:r>
          </a:p>
          <a:p>
            <a:pPr marL="342900" indent="-342900" algn="just">
              <a:spcBef>
                <a:spcPts val="300"/>
              </a:spcBef>
              <a:buClr>
                <a:srgbClr val="74B898"/>
              </a:buClr>
              <a:buSzPct val="123000"/>
              <a:buFont typeface="+mj-lt"/>
              <a:buAutoNum type="arabicPeriod"/>
            </a:pPr>
            <a:r>
              <a:rPr lang="en-GB" sz="1900" b="1" dirty="0">
                <a:latin typeface="Calibri" panose="020F0502020204030204" pitchFamily="34" charset="0"/>
              </a:rPr>
              <a:t>Nanotechnology (CNTs) </a:t>
            </a:r>
            <a:r>
              <a:rPr lang="en-GB" sz="1900" dirty="0">
                <a:latin typeface="Calibri" panose="020F0502020204030204" pitchFamily="34" charset="0"/>
              </a:rPr>
              <a:t>cannot easily be introduced into composites supply</a:t>
            </a:r>
          </a:p>
          <a:p>
            <a:pPr marL="342900" indent="-342900" algn="just">
              <a:spcBef>
                <a:spcPts val="300"/>
              </a:spcBef>
              <a:buClr>
                <a:srgbClr val="74B898"/>
              </a:buClr>
              <a:buSzPct val="123000"/>
              <a:buFont typeface="+mj-lt"/>
              <a:buAutoNum type="arabicPeriod"/>
            </a:pPr>
            <a:r>
              <a:rPr lang="en-US" sz="1900" b="1" dirty="0">
                <a:latin typeface="Calibri" panose="020F0502020204030204" pitchFamily="34" charset="0"/>
              </a:rPr>
              <a:t>Lack of industrial scale </a:t>
            </a:r>
            <a:r>
              <a:rPr lang="en-US" sz="1900" dirty="0">
                <a:latin typeface="Calibri" panose="020F0502020204030204" pitchFamily="34" charset="0"/>
              </a:rPr>
              <a:t>manufacturing of </a:t>
            </a:r>
            <a:r>
              <a:rPr lang="en-US" sz="1900" dirty="0" err="1">
                <a:latin typeface="Calibri" panose="020F0502020204030204" pitchFamily="34" charset="0"/>
              </a:rPr>
              <a:t>nano</a:t>
            </a:r>
            <a:r>
              <a:rPr lang="en-US" sz="1900" dirty="0">
                <a:latin typeface="Calibri" panose="020F0502020204030204" pitchFamily="34" charset="0"/>
              </a:rPr>
              <a:t>-enabled composites products</a:t>
            </a:r>
          </a:p>
          <a:p>
            <a:pPr marL="342900" indent="-342900" algn="just">
              <a:spcBef>
                <a:spcPts val="300"/>
              </a:spcBef>
              <a:buClr>
                <a:srgbClr val="74B898"/>
              </a:buClr>
              <a:buSzPct val="123000"/>
              <a:buFont typeface="+mj-lt"/>
              <a:buAutoNum type="arabicPeriod"/>
            </a:pPr>
            <a:r>
              <a:rPr lang="en-US" sz="1900" b="1" dirty="0">
                <a:latin typeface="Calibri" panose="020F0502020204030204" pitchFamily="34" charset="0"/>
              </a:rPr>
              <a:t>Not sufficient</a:t>
            </a:r>
            <a:r>
              <a:rPr lang="en-US" sz="1900" dirty="0">
                <a:latin typeface="Calibri" panose="020F0502020204030204" pitchFamily="34" charset="0"/>
              </a:rPr>
              <a:t> </a:t>
            </a:r>
            <a:r>
              <a:rPr lang="en-US" sz="1900" b="1" dirty="0">
                <a:latin typeface="Calibri" panose="020F0502020204030204" pitchFamily="34" charset="0"/>
              </a:rPr>
              <a:t>quantities</a:t>
            </a:r>
            <a:r>
              <a:rPr lang="en-US" sz="1900" dirty="0">
                <a:latin typeface="Calibri" panose="020F0502020204030204" pitchFamily="34" charset="0"/>
              </a:rPr>
              <a:t> are currently produced for the automotive &amp; aerospace industry</a:t>
            </a:r>
            <a:endParaRPr lang="en-US" sz="1900" b="1" dirty="0">
              <a:latin typeface="Calibri" panose="020F0502020204030204" pitchFamily="34" charset="0"/>
            </a:endParaRPr>
          </a:p>
          <a:p>
            <a:pPr marL="342900" indent="-342900" algn="just">
              <a:spcBef>
                <a:spcPts val="300"/>
              </a:spcBef>
              <a:buClr>
                <a:srgbClr val="74B898"/>
              </a:buClr>
              <a:buSzPct val="123000"/>
              <a:buFont typeface="+mj-lt"/>
              <a:buAutoNum type="arabicPeriod"/>
            </a:pPr>
            <a:r>
              <a:rPr lang="en-US" sz="1900" b="1" dirty="0">
                <a:latin typeface="Calibri" panose="020F0502020204030204" pitchFamily="34" charset="0"/>
              </a:rPr>
              <a:t>High Cost </a:t>
            </a:r>
            <a:r>
              <a:rPr lang="en-US" sz="1900" dirty="0">
                <a:latin typeface="Calibri" panose="020F0502020204030204" pitchFamily="34" charset="0"/>
              </a:rPr>
              <a:t>of intermediate </a:t>
            </a:r>
            <a:r>
              <a:rPr lang="en-US" sz="1900" dirty="0" err="1">
                <a:latin typeface="Calibri" panose="020F0502020204030204" pitchFamily="34" charset="0"/>
              </a:rPr>
              <a:t>nano</a:t>
            </a:r>
            <a:r>
              <a:rPr lang="en-US" sz="1900" dirty="0">
                <a:latin typeface="Calibri" panose="020F0502020204030204" pitchFamily="34" charset="0"/>
              </a:rPr>
              <a:t>-enabled composites products, especially for SMEs</a:t>
            </a:r>
          </a:p>
          <a:p>
            <a:pPr marL="342900" indent="-342900" algn="just">
              <a:spcBef>
                <a:spcPts val="300"/>
              </a:spcBef>
              <a:buClr>
                <a:srgbClr val="74B898"/>
              </a:buClr>
              <a:buSzPct val="123000"/>
              <a:buFont typeface="+mj-lt"/>
              <a:buAutoNum type="arabicPeriod"/>
            </a:pPr>
            <a:r>
              <a:rPr lang="en-US" sz="1900" b="1" dirty="0">
                <a:latin typeface="Calibri" panose="020F0502020204030204" pitchFamily="34" charset="0"/>
              </a:rPr>
              <a:t>T</a:t>
            </a:r>
            <a:r>
              <a:rPr lang="pl-PL" sz="1900" b="1" dirty="0">
                <a:latin typeface="Calibri" panose="020F0502020204030204" pitchFamily="34" charset="0"/>
              </a:rPr>
              <a:t>ailored solution </a:t>
            </a:r>
            <a:r>
              <a:rPr lang="en-US" sz="1900" b="1" dirty="0">
                <a:latin typeface="Calibri" panose="020F0502020204030204" pitchFamily="34" charset="0"/>
              </a:rPr>
              <a:t>for e</a:t>
            </a:r>
            <a:r>
              <a:rPr lang="pl-PL" sz="1900" b="1" dirty="0">
                <a:latin typeface="Calibri" panose="020F0502020204030204" pitchFamily="34" charset="0"/>
              </a:rPr>
              <a:t>ach application</a:t>
            </a:r>
            <a:r>
              <a:rPr lang="en-US" sz="1900" b="1" dirty="0">
                <a:latin typeface="Calibri" panose="020F0502020204030204" pitchFamily="34" charset="0"/>
              </a:rPr>
              <a:t>: </a:t>
            </a:r>
            <a:r>
              <a:rPr lang="en-US" sz="1900" dirty="0">
                <a:latin typeface="Calibri" panose="020F0502020204030204" pitchFamily="34" charset="0"/>
              </a:rPr>
              <a:t>d</a:t>
            </a:r>
            <a:r>
              <a:rPr lang="pl-PL" sz="1900" dirty="0">
                <a:latin typeface="Calibri" panose="020F0502020204030204" pitchFamily="34" charset="0"/>
              </a:rPr>
              <a:t>ifferent chemical content</a:t>
            </a:r>
            <a:r>
              <a:rPr lang="en-US" sz="1900" dirty="0">
                <a:latin typeface="Calibri" panose="020F0502020204030204" pitchFamily="34" charset="0"/>
              </a:rPr>
              <a:t>, p</a:t>
            </a:r>
            <a:r>
              <a:rPr lang="pl-PL" sz="1900" dirty="0">
                <a:latin typeface="Calibri" panose="020F0502020204030204" pitchFamily="34" charset="0"/>
              </a:rPr>
              <a:t>roduction process</a:t>
            </a:r>
            <a:r>
              <a:rPr lang="en-US" sz="1900" dirty="0">
                <a:latin typeface="Calibri" panose="020F0502020204030204" pitchFamily="34" charset="0"/>
              </a:rPr>
              <a:t>, </a:t>
            </a:r>
            <a:r>
              <a:rPr lang="en-US" sz="1900" dirty="0" err="1">
                <a:latin typeface="Calibri" panose="020F0502020204030204" pitchFamily="34" charset="0"/>
              </a:rPr>
              <a:t>etc</a:t>
            </a:r>
            <a:endParaRPr lang="en-US" sz="1900" dirty="0">
              <a:latin typeface="Calibri" panose="020F0502020204030204" pitchFamily="34" charset="0"/>
            </a:endParaRPr>
          </a:p>
          <a:p>
            <a:pPr marL="342900" indent="-342900" algn="just">
              <a:spcBef>
                <a:spcPts val="300"/>
              </a:spcBef>
              <a:buClr>
                <a:srgbClr val="74B898"/>
              </a:buClr>
              <a:buSzPct val="123000"/>
              <a:buFont typeface="+mj-lt"/>
              <a:buAutoNum type="arabicPeriod"/>
            </a:pPr>
            <a:r>
              <a:rPr lang="en-GB" sz="1900" b="1" dirty="0">
                <a:latin typeface="Calibri" panose="020F0502020204030204" pitchFamily="34" charset="0"/>
              </a:rPr>
              <a:t>Limited accessibility </a:t>
            </a:r>
            <a:r>
              <a:rPr lang="en-GB" sz="1900" dirty="0">
                <a:latin typeface="Calibri" panose="020F0502020204030204" pitchFamily="34" charset="0"/>
              </a:rPr>
              <a:t>to SME producers</a:t>
            </a:r>
          </a:p>
          <a:p>
            <a:pPr marL="342900" indent="-342900" algn="just">
              <a:spcBef>
                <a:spcPts val="300"/>
              </a:spcBef>
              <a:buClr>
                <a:srgbClr val="74B898"/>
              </a:buClr>
              <a:buSzPct val="123000"/>
              <a:buFont typeface="+mj-lt"/>
              <a:buAutoNum type="arabicPeriod"/>
            </a:pPr>
            <a:r>
              <a:rPr lang="en-GB" sz="1900" b="1" dirty="0">
                <a:latin typeface="Calibri" panose="020F0502020204030204" pitchFamily="34" charset="0"/>
              </a:rPr>
              <a:t>EHS issues</a:t>
            </a:r>
            <a:endParaRPr lang="pl-PL" sz="1900" b="1" dirty="0">
              <a:latin typeface="Calibri" panose="020F0502020204030204" pitchFamily="34" charset="0"/>
            </a:endParaRPr>
          </a:p>
        </p:txBody>
      </p:sp>
      <p:pic>
        <p:nvPicPr>
          <p:cNvPr id="22" name="Picture 2" descr="D:\Ana\Proyectos\2015\PLATFORM\Project templates\Platform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8718" y="80733"/>
            <a:ext cx="1018937" cy="60433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61B84A-5592-4F9B-B99D-63AF13B86C98}"/>
              </a:ext>
            </a:extLst>
          </p:cNvPr>
          <p:cNvPicPr>
            <a:picLocks noChangeAspect="1"/>
          </p:cNvPicPr>
          <p:nvPr/>
        </p:nvPicPr>
        <p:blipFill>
          <a:blip r:embed="rId4"/>
          <a:stretch>
            <a:fillRect/>
          </a:stretch>
        </p:blipFill>
        <p:spPr>
          <a:xfrm>
            <a:off x="2541482" y="4619969"/>
            <a:ext cx="9650517" cy="2092233"/>
          </a:xfrm>
          <a:prstGeom prst="rect">
            <a:avLst/>
          </a:prstGeom>
          <a:solidFill>
            <a:schemeClr val="accent1">
              <a:lumMod val="20000"/>
              <a:lumOff val="80000"/>
            </a:schemeClr>
          </a:solidFill>
        </p:spPr>
      </p:pic>
      <p:grpSp>
        <p:nvGrpSpPr>
          <p:cNvPr id="57" name="Grupo 56">
            <a:extLst>
              <a:ext uri="{FF2B5EF4-FFF2-40B4-BE49-F238E27FC236}">
                <a16:creationId xmlns:a16="http://schemas.microsoft.com/office/drawing/2014/main" id="{CA15398C-2BE8-4436-88B0-8F69D8E027F9}"/>
              </a:ext>
            </a:extLst>
          </p:cNvPr>
          <p:cNvGrpSpPr/>
          <p:nvPr/>
        </p:nvGrpSpPr>
        <p:grpSpPr>
          <a:xfrm>
            <a:off x="184176" y="1103373"/>
            <a:ext cx="1920217" cy="1554491"/>
            <a:chOff x="40143" y="1716143"/>
            <a:chExt cx="1920217" cy="1554491"/>
          </a:xfrm>
        </p:grpSpPr>
        <p:sp>
          <p:nvSpPr>
            <p:cNvPr id="58" name="Rectángulo: esquinas redondeadas 57">
              <a:extLst>
                <a:ext uri="{FF2B5EF4-FFF2-40B4-BE49-F238E27FC236}">
                  <a16:creationId xmlns:a16="http://schemas.microsoft.com/office/drawing/2014/main" id="{CD4D4F3D-4295-463D-976C-5784636C0A37}"/>
                </a:ext>
              </a:extLst>
            </p:cNvPr>
            <p:cNvSpPr/>
            <p:nvPr/>
          </p:nvSpPr>
          <p:spPr>
            <a:xfrm>
              <a:off x="40143" y="1716143"/>
              <a:ext cx="1920217" cy="1554491"/>
            </a:xfrm>
            <a:prstGeom prst="roundRect">
              <a:avLst>
                <a:gd name="adj" fmla="val 10000"/>
              </a:avLst>
            </a:prstGeom>
            <a:solidFill>
              <a:srgbClr val="60C874"/>
            </a:solidFill>
          </p:spPr>
          <p:style>
            <a:lnRef idx="2">
              <a:schemeClr val="lt1">
                <a:hueOff val="0"/>
                <a:satOff val="0"/>
                <a:lumOff val="0"/>
                <a:alphaOff val="0"/>
              </a:schemeClr>
            </a:lnRef>
            <a:fillRef idx="1">
              <a:scrgbClr r="0" g="0" b="0"/>
            </a:fillRef>
            <a:effectRef idx="0">
              <a:schemeClr val="accent1">
                <a:shade val="80000"/>
                <a:hueOff val="180474"/>
                <a:satOff val="-7114"/>
                <a:lumOff val="14006"/>
                <a:alphaOff val="0"/>
              </a:schemeClr>
            </a:effectRef>
            <a:fontRef idx="minor">
              <a:schemeClr val="lt1"/>
            </a:fontRef>
          </p:style>
        </p:sp>
        <p:sp>
          <p:nvSpPr>
            <p:cNvPr id="59" name="Rectángulo: esquinas redondeadas 4">
              <a:extLst>
                <a:ext uri="{FF2B5EF4-FFF2-40B4-BE49-F238E27FC236}">
                  <a16:creationId xmlns:a16="http://schemas.microsoft.com/office/drawing/2014/main" id="{217AF790-A7F0-465F-8927-3A89EDD7778B}"/>
                </a:ext>
              </a:extLst>
            </p:cNvPr>
            <p:cNvSpPr txBox="1"/>
            <p:nvPr/>
          </p:nvSpPr>
          <p:spPr>
            <a:xfrm>
              <a:off x="85672" y="1761672"/>
              <a:ext cx="1829159" cy="1463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dirty="0">
                <a:solidFill>
                  <a:prstClr val="white"/>
                </a:solidFill>
                <a:latin typeface="Corbel"/>
                <a:ea typeface="+mn-ea"/>
                <a:cs typeface="+mn-cs"/>
              </a:endParaRPr>
            </a:p>
          </p:txBody>
        </p:sp>
      </p:grpSp>
      <p:grpSp>
        <p:nvGrpSpPr>
          <p:cNvPr id="60" name="Grupo 59">
            <a:extLst>
              <a:ext uri="{FF2B5EF4-FFF2-40B4-BE49-F238E27FC236}">
                <a16:creationId xmlns:a16="http://schemas.microsoft.com/office/drawing/2014/main" id="{D86C296F-14E0-40C2-B4B0-60EAF89F62D0}"/>
              </a:ext>
            </a:extLst>
          </p:cNvPr>
          <p:cNvGrpSpPr/>
          <p:nvPr/>
        </p:nvGrpSpPr>
        <p:grpSpPr>
          <a:xfrm>
            <a:off x="184176" y="2926826"/>
            <a:ext cx="1920217" cy="1554491"/>
            <a:chOff x="30977" y="74194"/>
            <a:chExt cx="1920217" cy="1554491"/>
          </a:xfrm>
        </p:grpSpPr>
        <p:sp>
          <p:nvSpPr>
            <p:cNvPr id="61" name="Rectángulo: esquinas redondeadas 60">
              <a:extLst>
                <a:ext uri="{FF2B5EF4-FFF2-40B4-BE49-F238E27FC236}">
                  <a16:creationId xmlns:a16="http://schemas.microsoft.com/office/drawing/2014/main" id="{BE07E4FF-3C06-4078-BCB3-EEF95284E931}"/>
                </a:ext>
              </a:extLst>
            </p:cNvPr>
            <p:cNvSpPr/>
            <p:nvPr/>
          </p:nvSpPr>
          <p:spPr>
            <a:xfrm>
              <a:off x="30977" y="74194"/>
              <a:ext cx="1920217" cy="1554491"/>
            </a:xfrm>
            <a:prstGeom prst="roundRect">
              <a:avLst>
                <a:gd name="adj" fmla="val 10000"/>
              </a:avLst>
            </a:prstGeom>
            <a:solidFill>
              <a:srgbClr val="238A8D"/>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sp>
        <p:sp>
          <p:nvSpPr>
            <p:cNvPr id="62" name="Rectángulo: esquinas redondeadas 4">
              <a:extLst>
                <a:ext uri="{FF2B5EF4-FFF2-40B4-BE49-F238E27FC236}">
                  <a16:creationId xmlns:a16="http://schemas.microsoft.com/office/drawing/2014/main" id="{AFEB1C1F-CA69-4200-9729-934B382C0941}"/>
                </a:ext>
              </a:extLst>
            </p:cNvPr>
            <p:cNvSpPr txBox="1"/>
            <p:nvPr/>
          </p:nvSpPr>
          <p:spPr>
            <a:xfrm>
              <a:off x="76506" y="119723"/>
              <a:ext cx="1829159" cy="1463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n-US" sz="6400" kern="1200" dirty="0"/>
            </a:p>
          </p:txBody>
        </p:sp>
      </p:grpSp>
      <p:grpSp>
        <p:nvGrpSpPr>
          <p:cNvPr id="63" name="Grupo 62">
            <a:extLst>
              <a:ext uri="{FF2B5EF4-FFF2-40B4-BE49-F238E27FC236}">
                <a16:creationId xmlns:a16="http://schemas.microsoft.com/office/drawing/2014/main" id="{ECCF0EDE-AB36-4207-B02B-CC313077AAC7}"/>
              </a:ext>
            </a:extLst>
          </p:cNvPr>
          <p:cNvGrpSpPr/>
          <p:nvPr/>
        </p:nvGrpSpPr>
        <p:grpSpPr>
          <a:xfrm>
            <a:off x="186163" y="4738248"/>
            <a:ext cx="1920217" cy="1554491"/>
            <a:chOff x="6358" y="2200694"/>
            <a:chExt cx="1920217" cy="1554491"/>
          </a:xfrm>
        </p:grpSpPr>
        <p:sp>
          <p:nvSpPr>
            <p:cNvPr id="64" name="Rectángulo: esquinas redondeadas 63">
              <a:extLst>
                <a:ext uri="{FF2B5EF4-FFF2-40B4-BE49-F238E27FC236}">
                  <a16:creationId xmlns:a16="http://schemas.microsoft.com/office/drawing/2014/main" id="{8B3FA913-2DD1-4089-8BC4-EF1D2EA57B68}"/>
                </a:ext>
              </a:extLst>
            </p:cNvPr>
            <p:cNvSpPr/>
            <p:nvPr/>
          </p:nvSpPr>
          <p:spPr>
            <a:xfrm>
              <a:off x="6358" y="2200694"/>
              <a:ext cx="1920217" cy="1554491"/>
            </a:xfrm>
            <a:prstGeom prst="roundRect">
              <a:avLst>
                <a:gd name="adj" fmla="val 10000"/>
              </a:avLst>
            </a:prstGeom>
          </p:spPr>
          <p:style>
            <a:lnRef idx="2">
              <a:schemeClr val="lt1">
                <a:hueOff val="0"/>
                <a:satOff val="0"/>
                <a:lumOff val="0"/>
                <a:alphaOff val="0"/>
              </a:schemeClr>
            </a:lnRef>
            <a:fillRef idx="1">
              <a:schemeClr val="accent1">
                <a:shade val="80000"/>
                <a:hueOff val="360949"/>
                <a:satOff val="-14228"/>
                <a:lumOff val="28013"/>
                <a:alphaOff val="0"/>
              </a:schemeClr>
            </a:fillRef>
            <a:effectRef idx="0">
              <a:schemeClr val="accent1">
                <a:shade val="80000"/>
                <a:hueOff val="360949"/>
                <a:satOff val="-14228"/>
                <a:lumOff val="28013"/>
                <a:alphaOff val="0"/>
              </a:schemeClr>
            </a:effectRef>
            <a:fontRef idx="minor">
              <a:schemeClr val="lt1"/>
            </a:fontRef>
          </p:style>
        </p:sp>
        <p:sp>
          <p:nvSpPr>
            <p:cNvPr id="65" name="Rectángulo: esquinas redondeadas 4">
              <a:extLst>
                <a:ext uri="{FF2B5EF4-FFF2-40B4-BE49-F238E27FC236}">
                  <a16:creationId xmlns:a16="http://schemas.microsoft.com/office/drawing/2014/main" id="{3A0F91C8-0C8D-4095-B7B6-F9C2123C1B48}"/>
                </a:ext>
              </a:extLst>
            </p:cNvPr>
            <p:cNvSpPr txBox="1"/>
            <p:nvPr/>
          </p:nvSpPr>
          <p:spPr>
            <a:xfrm>
              <a:off x="51887" y="2246223"/>
              <a:ext cx="1829159" cy="1463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Calibri" panose="020F0502020204030204" pitchFamily="34" charset="0"/>
              </a:endParaRPr>
            </a:p>
          </p:txBody>
        </p:sp>
      </p:grpSp>
      <p:pic>
        <p:nvPicPr>
          <p:cNvPr id="66" name="Picture 5">
            <a:extLst>
              <a:ext uri="{FF2B5EF4-FFF2-40B4-BE49-F238E27FC236}">
                <a16:creationId xmlns:a16="http://schemas.microsoft.com/office/drawing/2014/main" id="{CC07BD70-6795-4BF6-A8A1-9C2C73CE4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850" y="1221472"/>
            <a:ext cx="1536842" cy="878195"/>
          </a:xfrm>
          <a:prstGeom prst="rect">
            <a:avLst/>
          </a:prstGeom>
        </p:spPr>
      </p:pic>
      <p:sp>
        <p:nvSpPr>
          <p:cNvPr id="67" name="TextBox 7">
            <a:extLst>
              <a:ext uri="{FF2B5EF4-FFF2-40B4-BE49-F238E27FC236}">
                <a16:creationId xmlns:a16="http://schemas.microsoft.com/office/drawing/2014/main" id="{2C16A955-4914-4F1B-B7AF-3205D9C75B22}"/>
              </a:ext>
            </a:extLst>
          </p:cNvPr>
          <p:cNvSpPr txBox="1"/>
          <p:nvPr/>
        </p:nvSpPr>
        <p:spPr>
          <a:xfrm>
            <a:off x="329472" y="2110281"/>
            <a:ext cx="1629624" cy="800219"/>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EU objectives and regulations </a:t>
            </a:r>
          </a:p>
          <a:p>
            <a:endParaRPr lang="en-US" dirty="0"/>
          </a:p>
        </p:txBody>
      </p:sp>
      <p:pic>
        <p:nvPicPr>
          <p:cNvPr id="68" name="Picture 8">
            <a:extLst>
              <a:ext uri="{FF2B5EF4-FFF2-40B4-BE49-F238E27FC236}">
                <a16:creationId xmlns:a16="http://schemas.microsoft.com/office/drawing/2014/main" id="{D3CA586B-2920-46F9-A4EF-30EA97E572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850" y="3068133"/>
            <a:ext cx="1536842" cy="911984"/>
          </a:xfrm>
          <a:prstGeom prst="rect">
            <a:avLst/>
          </a:prstGeom>
        </p:spPr>
      </p:pic>
      <p:sp>
        <p:nvSpPr>
          <p:cNvPr id="69" name="TextBox 9">
            <a:extLst>
              <a:ext uri="{FF2B5EF4-FFF2-40B4-BE49-F238E27FC236}">
                <a16:creationId xmlns:a16="http://schemas.microsoft.com/office/drawing/2014/main" id="{B99DE26E-84A0-4F71-B65E-8F4AC27F8A65}"/>
              </a:ext>
            </a:extLst>
          </p:cNvPr>
          <p:cNvSpPr txBox="1"/>
          <p:nvPr/>
        </p:nvSpPr>
        <p:spPr>
          <a:xfrm>
            <a:off x="318319" y="5811842"/>
            <a:ext cx="1611516" cy="523220"/>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rPr>
              <a:t>Replace metals with composites</a:t>
            </a:r>
          </a:p>
        </p:txBody>
      </p:sp>
      <p:sp>
        <p:nvSpPr>
          <p:cNvPr id="70" name="Rectangle 2">
            <a:extLst>
              <a:ext uri="{FF2B5EF4-FFF2-40B4-BE49-F238E27FC236}">
                <a16:creationId xmlns:a16="http://schemas.microsoft.com/office/drawing/2014/main" id="{F9C2C17C-BA23-4B36-8A93-C247E284189D}"/>
              </a:ext>
            </a:extLst>
          </p:cNvPr>
          <p:cNvSpPr/>
          <p:nvPr/>
        </p:nvSpPr>
        <p:spPr>
          <a:xfrm>
            <a:off x="329472" y="3940821"/>
            <a:ext cx="1643905" cy="523220"/>
          </a:xfrm>
          <a:prstGeom prst="rect">
            <a:avLst/>
          </a:prstGeom>
        </p:spPr>
        <p:txBody>
          <a:bodyPr wrap="square">
            <a:spAutoFit/>
          </a:bodyPr>
          <a:lstStyle/>
          <a:p>
            <a:pPr lvl="0" algn="ctr"/>
            <a:r>
              <a:rPr lang="en-GB" sz="1400" b="1" dirty="0">
                <a:solidFill>
                  <a:schemeClr val="bg1"/>
                </a:solidFill>
                <a:latin typeface="Calibri" panose="020F0502020204030204" pitchFamily="34" charset="0"/>
              </a:rPr>
              <a:t>Use of lightweight materials </a:t>
            </a:r>
            <a:endParaRPr lang="en-US" sz="1400" b="1" dirty="0">
              <a:solidFill>
                <a:schemeClr val="bg1"/>
              </a:solidFill>
              <a:latin typeface="Calibri" panose="020F0502020204030204" pitchFamily="34" charset="0"/>
            </a:endParaRPr>
          </a:p>
        </p:txBody>
      </p:sp>
      <p:pic>
        <p:nvPicPr>
          <p:cNvPr id="71" name="Picture 5">
            <a:extLst>
              <a:ext uri="{FF2B5EF4-FFF2-40B4-BE49-F238E27FC236}">
                <a16:creationId xmlns:a16="http://schemas.microsoft.com/office/drawing/2014/main" id="{7468F663-129C-4316-86FD-43C980D36F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6424" y="5185310"/>
            <a:ext cx="1131683" cy="670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 descr="http://www.armourcar-lite.com/images/armour-panels.jpg">
            <a:extLst>
              <a:ext uri="{FF2B5EF4-FFF2-40B4-BE49-F238E27FC236}">
                <a16:creationId xmlns:a16="http://schemas.microsoft.com/office/drawing/2014/main" id="{4A4EC9FF-1BDF-4AF3-AA33-92938EFEC24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553" y="4804162"/>
            <a:ext cx="1146195" cy="66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lecha: hacia abajo 10">
            <a:extLst>
              <a:ext uri="{FF2B5EF4-FFF2-40B4-BE49-F238E27FC236}">
                <a16:creationId xmlns:a16="http://schemas.microsoft.com/office/drawing/2014/main" id="{6E58776F-D065-4582-94FA-9CFA23859740}"/>
              </a:ext>
            </a:extLst>
          </p:cNvPr>
          <p:cNvSpPr/>
          <p:nvPr/>
        </p:nvSpPr>
        <p:spPr>
          <a:xfrm>
            <a:off x="977853" y="2694471"/>
            <a:ext cx="379532" cy="229663"/>
          </a:xfrm>
          <a:prstGeom prst="down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Flecha: hacia abajo 72">
            <a:extLst>
              <a:ext uri="{FF2B5EF4-FFF2-40B4-BE49-F238E27FC236}">
                <a16:creationId xmlns:a16="http://schemas.microsoft.com/office/drawing/2014/main" id="{DD6E7988-77B1-4F6B-8678-053FA6A3FE1D}"/>
              </a:ext>
            </a:extLst>
          </p:cNvPr>
          <p:cNvSpPr/>
          <p:nvPr/>
        </p:nvSpPr>
        <p:spPr>
          <a:xfrm>
            <a:off x="965291" y="4515942"/>
            <a:ext cx="379532" cy="229663"/>
          </a:xfrm>
          <a:prstGeom prst="down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E9451697-61DE-46DE-87AF-73FA428F6A26}"/>
              </a:ext>
            </a:extLst>
          </p:cNvPr>
          <p:cNvSpPr txBox="1"/>
          <p:nvPr/>
        </p:nvSpPr>
        <p:spPr>
          <a:xfrm>
            <a:off x="2495953" y="1048607"/>
            <a:ext cx="1487908" cy="384721"/>
          </a:xfrm>
          <a:prstGeom prst="rect">
            <a:avLst/>
          </a:prstGeom>
          <a:noFill/>
        </p:spPr>
        <p:txBody>
          <a:bodyPr wrap="none" rtlCol="0">
            <a:spAutoFit/>
          </a:bodyPr>
          <a:lstStyle/>
          <a:p>
            <a:r>
              <a:rPr lang="es-ES" sz="1900" b="1" dirty="0"/>
              <a:t>PROBLEMS</a:t>
            </a:r>
            <a:r>
              <a:rPr lang="es-ES" dirty="0"/>
              <a:t>:</a:t>
            </a:r>
          </a:p>
        </p:txBody>
      </p:sp>
      <p:sp>
        <p:nvSpPr>
          <p:cNvPr id="75" name="Title 1">
            <a:extLst>
              <a:ext uri="{FF2B5EF4-FFF2-40B4-BE49-F238E27FC236}">
                <a16:creationId xmlns:a16="http://schemas.microsoft.com/office/drawing/2014/main" id="{06136CE1-8E37-467C-96BA-6E2B56E02A05}"/>
              </a:ext>
            </a:extLst>
          </p:cNvPr>
          <p:cNvSpPr txBox="1">
            <a:spLocks/>
          </p:cNvSpPr>
          <p:nvPr/>
        </p:nvSpPr>
        <p:spPr>
          <a:xfrm>
            <a:off x="0" y="6705524"/>
            <a:ext cx="12192000" cy="161531"/>
          </a:xfrm>
          <a:prstGeom prst="rect">
            <a:avLst/>
          </a:prstGeom>
          <a:solidFill>
            <a:schemeClr val="accent3">
              <a:lumMod val="75000"/>
            </a:schemeClr>
          </a:solidFill>
          <a:ln w="6350" cap="flat" cmpd="sng" algn="ctr">
            <a:solidFill>
              <a:schemeClr val="accent3">
                <a:lumMod val="75000"/>
              </a:schemeClr>
            </a:solidFill>
            <a:prstDash val="solid"/>
            <a:miter lim="800000"/>
          </a:ln>
        </p:spPr>
        <p:style>
          <a:lnRef idx="1">
            <a:schemeClr val="accent3"/>
          </a:lnRef>
          <a:fillRef idx="3">
            <a:schemeClr val="accent3"/>
          </a:fillRef>
          <a:effectRef idx="2">
            <a:schemeClr val="accent3"/>
          </a:effectRef>
          <a:fontRef idx="minor">
            <a:schemeClr val="lt1"/>
          </a:fontRef>
        </p:style>
        <p:txBody>
          <a:bodyPr anchor="ctr">
            <a:normAutofit fontScale="25000" lnSpcReduction="20000"/>
          </a:bodyPr>
          <a:lstStyle>
            <a:defPPr>
              <a:defRPr lang="en-US"/>
            </a:defPPr>
            <a:lvl1pPr indent="0">
              <a:lnSpc>
                <a:spcPct val="90000"/>
              </a:lnSpc>
              <a:spcBef>
                <a:spcPct val="0"/>
              </a:spcBef>
              <a:buFont typeface="Arial" pitchFamily="34" charset="0"/>
              <a:buNone/>
              <a:defRPr sz="2800" b="1">
                <a:ea typeface="Calibri" charset="0"/>
                <a:cs typeface="Calibri" charset="0"/>
              </a:defRPr>
            </a:lvl1pPr>
          </a:lstStyle>
          <a:p>
            <a:endParaRPr lang="es-ES" altLang="es-ES" dirty="0">
              <a:solidFill>
                <a:prstClr val="white"/>
              </a:solidFill>
            </a:endParaRPr>
          </a:p>
        </p:txBody>
      </p:sp>
      <p:sp>
        <p:nvSpPr>
          <p:cNvPr id="76" name="Footer Placeholder 4">
            <a:extLst>
              <a:ext uri="{FF2B5EF4-FFF2-40B4-BE49-F238E27FC236}">
                <a16:creationId xmlns:a16="http://schemas.microsoft.com/office/drawing/2014/main" id="{9C8E6B47-E188-433F-95AA-576DC4ACA848}"/>
              </a:ext>
            </a:extLst>
          </p:cNvPr>
          <p:cNvSpPr txBox="1">
            <a:spLocks/>
          </p:cNvSpPr>
          <p:nvPr/>
        </p:nvSpPr>
        <p:spPr>
          <a:xfrm>
            <a:off x="6710" y="6652907"/>
            <a:ext cx="7159752" cy="237744"/>
          </a:xfrm>
          <a:prstGeom prst="rect">
            <a:avLst/>
          </a:prstGeom>
        </p:spPr>
        <p:txBody>
          <a:bodyPr vert="horz" lIns="91440" tIns="45720" rIns="91440" bIns="45720" rtlCol="0" anchor="ctr"/>
          <a:lstStyle>
            <a:defPPr>
              <a:defRPr lang="en-US"/>
            </a:defPPr>
            <a:lvl1pPr marL="0" algn="l" defTabSz="914400" rtl="0" eaLnBrk="1" latinLnBrk="0" hangingPunct="1">
              <a:defRPr sz="105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solidFill>
              </a:rPr>
              <a:t>Workshop on Safety Aspects in Pilot Lines  </a:t>
            </a:r>
            <a:r>
              <a:rPr lang="en-US" b="0" dirty="0">
                <a:solidFill>
                  <a:schemeClr val="bg2"/>
                </a:solidFill>
              </a:rPr>
              <a:t>- </a:t>
            </a:r>
            <a:r>
              <a:rPr lang="es-ES" b="0" dirty="0" err="1">
                <a:solidFill>
                  <a:prstClr val="white"/>
                </a:solidFill>
                <a:latin typeface="Arial" panose="020B0604020202020204" pitchFamily="34" charset="0"/>
                <a:cs typeface="Arial" panose="020B0604020202020204" pitchFamily="34" charset="0"/>
              </a:rPr>
              <a:t>Nanosafe</a:t>
            </a:r>
            <a:r>
              <a:rPr lang="es-ES" b="0" dirty="0">
                <a:solidFill>
                  <a:prstClr val="white"/>
                </a:solidFill>
                <a:latin typeface="Arial" panose="020B0604020202020204" pitchFamily="34" charset="0"/>
                <a:cs typeface="Arial" panose="020B0604020202020204" pitchFamily="34" charset="0"/>
              </a:rPr>
              <a:t> 2018, </a:t>
            </a:r>
            <a:r>
              <a:rPr lang="es-ES" b="0" cap="none" dirty="0" err="1">
                <a:solidFill>
                  <a:prstClr val="white"/>
                </a:solidFill>
                <a:latin typeface="Arial" panose="020B0604020202020204" pitchFamily="34" charset="0"/>
                <a:cs typeface="Arial" panose="020B0604020202020204" pitchFamily="34" charset="0"/>
              </a:rPr>
              <a:t>Grenoble</a:t>
            </a:r>
            <a:r>
              <a:rPr lang="es-ES" b="0" cap="none" dirty="0">
                <a:solidFill>
                  <a:prstClr val="white"/>
                </a:solidFill>
                <a:latin typeface="Arial" panose="020B0604020202020204" pitchFamily="34" charset="0"/>
                <a:cs typeface="Arial" panose="020B0604020202020204" pitchFamily="34" charset="0"/>
              </a:rPr>
              <a:t>, </a:t>
            </a:r>
            <a:r>
              <a:rPr lang="en-US" b="0" cap="none" dirty="0">
                <a:solidFill>
                  <a:prstClr val="white"/>
                </a:solidFill>
                <a:latin typeface="Arial" panose="020B0604020202020204" pitchFamily="34" charset="0"/>
                <a:cs typeface="Arial" panose="020B0604020202020204" pitchFamily="34" charset="0"/>
              </a:rPr>
              <a:t>7</a:t>
            </a:r>
            <a:r>
              <a:rPr lang="en-US" b="0" cap="none" baseline="30000" dirty="0">
                <a:solidFill>
                  <a:prstClr val="white"/>
                </a:solidFill>
                <a:latin typeface="Arial" panose="020B0604020202020204" pitchFamily="34" charset="0"/>
                <a:cs typeface="Arial" panose="020B0604020202020204" pitchFamily="34" charset="0"/>
              </a:rPr>
              <a:t>th</a:t>
            </a:r>
            <a:r>
              <a:rPr lang="en-US" b="0" cap="none" dirty="0">
                <a:solidFill>
                  <a:prstClr val="white"/>
                </a:solidFill>
                <a:latin typeface="Arial" panose="020B0604020202020204" pitchFamily="34" charset="0"/>
                <a:cs typeface="Arial" panose="020B0604020202020204" pitchFamily="34" charset="0"/>
              </a:rPr>
              <a:t> October 2018</a:t>
            </a:r>
            <a:r>
              <a:rPr lang="en-US" b="0" cap="none" dirty="0">
                <a:solidFill>
                  <a:schemeClr val="bg2"/>
                </a:solidFill>
              </a:rPr>
              <a:t> </a:t>
            </a:r>
            <a:endParaRPr lang="en-US" b="0" dirty="0">
              <a:solidFill>
                <a:schemeClr val="bg2"/>
              </a:solidFill>
            </a:endParaRPr>
          </a:p>
        </p:txBody>
      </p:sp>
    </p:spTree>
    <p:extLst>
      <p:ext uri="{BB962C8B-B14F-4D97-AF65-F5344CB8AC3E}">
        <p14:creationId xmlns:p14="http://schemas.microsoft.com/office/powerpoint/2010/main" val="7326100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9F5489F-15B2-44CB-990D-5EB6BD99207A}"/>
              </a:ext>
            </a:extLst>
          </p:cNvPr>
          <p:cNvGraphicFramePr>
            <a:graphicFrameLocks noGrp="1"/>
          </p:cNvGraphicFramePr>
          <p:nvPr>
            <p:extLst>
              <p:ext uri="{D42A27DB-BD31-4B8C-83A1-F6EECF244321}">
                <p14:modId xmlns:p14="http://schemas.microsoft.com/office/powerpoint/2010/main" val="2201293120"/>
              </p:ext>
            </p:extLst>
          </p:nvPr>
        </p:nvGraphicFramePr>
        <p:xfrm>
          <a:off x="141550" y="1081192"/>
          <a:ext cx="11928764" cy="4391788"/>
        </p:xfrm>
        <a:graphic>
          <a:graphicData uri="http://schemas.openxmlformats.org/drawingml/2006/table">
            <a:tbl>
              <a:tblPr/>
              <a:tblGrid>
                <a:gridCol w="3279425">
                  <a:extLst>
                    <a:ext uri="{9D8B030D-6E8A-4147-A177-3AD203B41FA5}">
                      <a16:colId xmlns:a16="http://schemas.microsoft.com/office/drawing/2014/main" val="142459415"/>
                    </a:ext>
                  </a:extLst>
                </a:gridCol>
                <a:gridCol w="8649339">
                  <a:extLst>
                    <a:ext uri="{9D8B030D-6E8A-4147-A177-3AD203B41FA5}">
                      <a16:colId xmlns:a16="http://schemas.microsoft.com/office/drawing/2014/main" val="3023502754"/>
                    </a:ext>
                  </a:extLst>
                </a:gridCol>
              </a:tblGrid>
              <a:tr h="854905">
                <a:tc gridSpan="2">
                  <a:txBody>
                    <a:bodyPr/>
                    <a:lstStyle/>
                    <a:p>
                      <a:pPr algn="ctr" fontAlgn="ctr"/>
                      <a:r>
                        <a:rPr lang="en-US" sz="2800" b="1" i="0" u="none" strike="noStrike" dirty="0">
                          <a:solidFill>
                            <a:srgbClr val="074A8B"/>
                          </a:solidFill>
                          <a:effectLst/>
                          <a:latin typeface="Arial Narrow" panose="020B0606020202030204" pitchFamily="34" charset="0"/>
                        </a:rPr>
                        <a:t>Open access pilot plants for sustainable industrial scale nanocomposites manufacturing based on </a:t>
                      </a:r>
                      <a:r>
                        <a:rPr lang="en-US" sz="2800" b="1" i="0" u="none" strike="noStrike" dirty="0" err="1">
                          <a:solidFill>
                            <a:srgbClr val="074A8B"/>
                          </a:solidFill>
                          <a:effectLst/>
                          <a:latin typeface="Arial Narrow" panose="020B0606020202030204" pitchFamily="34" charset="0"/>
                        </a:rPr>
                        <a:t>buckypapers</a:t>
                      </a:r>
                      <a:r>
                        <a:rPr lang="en-US" sz="2800" b="1" i="0" u="none" strike="noStrike" dirty="0">
                          <a:solidFill>
                            <a:srgbClr val="074A8B"/>
                          </a:solidFill>
                          <a:effectLst/>
                          <a:latin typeface="Arial Narrow" panose="020B0606020202030204" pitchFamily="34" charset="0"/>
                        </a:rPr>
                        <a:t>, doped veils and prepregs (PLATFORM)</a:t>
                      </a:r>
                      <a:endParaRPr lang="es-ES" sz="2800" b="1" i="0" u="none" strike="noStrike" dirty="0">
                        <a:solidFill>
                          <a:srgbClr val="074A8B"/>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extLst>
                  <a:ext uri="{0D108BD9-81ED-4DB2-BD59-A6C34878D82A}">
                    <a16:rowId xmlns:a16="http://schemas.microsoft.com/office/drawing/2014/main" val="2327836396"/>
                  </a:ext>
                </a:extLst>
              </a:tr>
              <a:tr h="436088">
                <a:tc>
                  <a:txBody>
                    <a:bodyPr/>
                    <a:lstStyle/>
                    <a:p>
                      <a:pPr algn="l" fontAlgn="ctr"/>
                      <a:r>
                        <a:rPr lang="en-US" sz="2500" b="1" i="0" u="none" strike="noStrike" dirty="0">
                          <a:solidFill>
                            <a:srgbClr val="000000"/>
                          </a:solidFill>
                          <a:effectLst/>
                          <a:latin typeface="Arial Narrow" panose="020B0606020202030204" pitchFamily="34" charset="0"/>
                        </a:rPr>
                        <a:t>Call for proposal</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500" b="0" i="0" u="none" strike="noStrike" dirty="0">
                          <a:solidFill>
                            <a:srgbClr val="000000"/>
                          </a:solidFill>
                          <a:effectLst/>
                          <a:latin typeface="Arial Narrow" panose="020B0606020202030204" pitchFamily="34" charset="0"/>
                        </a:rPr>
                        <a:t> H2020-NMP-PILOTS-2014</a:t>
                      </a:r>
                      <a:endParaRPr lang="es-ES" sz="2500" b="0" i="0" u="none" strike="noStrike" dirty="0">
                        <a:solidFill>
                          <a:srgbClr val="000000"/>
                        </a:solidFill>
                        <a:effectLst/>
                        <a:latin typeface="Arial Narrow" panose="020B0606020202030204" pitchFamily="34" charset="0"/>
                      </a:endParaRP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5376711"/>
                  </a:ext>
                </a:extLst>
              </a:tr>
              <a:tr h="436088">
                <a:tc>
                  <a:txBody>
                    <a:bodyPr/>
                    <a:lstStyle/>
                    <a:p>
                      <a:pPr algn="l" fontAlgn="ctr"/>
                      <a:r>
                        <a:rPr lang="en-US" sz="2500" b="1" i="0" u="none" strike="noStrike" dirty="0">
                          <a:solidFill>
                            <a:srgbClr val="000000"/>
                          </a:solidFill>
                          <a:effectLst/>
                          <a:latin typeface="Arial Narrow" panose="020B0606020202030204" pitchFamily="34" charset="0"/>
                        </a:rPr>
                        <a:t>Topic </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500" b="0" i="0" u="none" strike="noStrike" dirty="0">
                          <a:solidFill>
                            <a:srgbClr val="000000"/>
                          </a:solidFill>
                          <a:effectLst/>
                          <a:latin typeface="Arial Narrow" panose="020B0606020202030204" pitchFamily="34" charset="0"/>
                        </a:rPr>
                        <a:t> NMP-01-2014 - Open access pilot lines for cost-effective nanocomposites </a:t>
                      </a:r>
                      <a:endParaRPr lang="es-ES" sz="2500" b="0" i="0" u="none" strike="noStrike" dirty="0">
                        <a:solidFill>
                          <a:srgbClr val="000000"/>
                        </a:solidFill>
                        <a:effectLst/>
                        <a:latin typeface="Arial Narrow" panose="020B0606020202030204" pitchFamily="34" charset="0"/>
                      </a:endParaRP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90567"/>
                  </a:ext>
                </a:extLst>
              </a:tr>
              <a:tr h="436088">
                <a:tc>
                  <a:txBody>
                    <a:bodyPr/>
                    <a:lstStyle/>
                    <a:p>
                      <a:pPr algn="l" fontAlgn="ctr"/>
                      <a:r>
                        <a:rPr lang="en-US" sz="2500" b="1" i="0" u="none" strike="noStrike">
                          <a:solidFill>
                            <a:srgbClr val="000000"/>
                          </a:solidFill>
                          <a:effectLst/>
                          <a:latin typeface="Arial Narrow" panose="020B0606020202030204" pitchFamily="34" charset="0"/>
                        </a:rPr>
                        <a:t>Funding scheme</a:t>
                      </a:r>
                      <a:endParaRPr lang="es-ES" sz="2500" b="1" i="0" u="none" strike="noStrike">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500" b="0" i="0" u="none" strike="noStrike" dirty="0">
                          <a:solidFill>
                            <a:srgbClr val="000000"/>
                          </a:solidFill>
                          <a:effectLst/>
                          <a:latin typeface="Arial Narrow" panose="020B0606020202030204" pitchFamily="34" charset="0"/>
                        </a:rPr>
                        <a:t> RIA - Research and Innovation action</a:t>
                      </a:r>
                      <a:endParaRPr lang="es-ES" sz="2500" b="0" i="0" u="none" strike="noStrike" dirty="0">
                        <a:solidFill>
                          <a:srgbClr val="000000"/>
                        </a:solidFill>
                        <a:effectLst/>
                        <a:latin typeface="Arial Narrow" panose="020B0606020202030204" pitchFamily="34" charset="0"/>
                      </a:endParaRP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3494604"/>
                  </a:ext>
                </a:extLst>
              </a:tr>
              <a:tr h="436088">
                <a:tc>
                  <a:txBody>
                    <a:bodyPr/>
                    <a:lstStyle/>
                    <a:p>
                      <a:pPr algn="l" fontAlgn="b"/>
                      <a:r>
                        <a:rPr lang="en-US" sz="2500" b="1" i="0" u="none" strike="noStrike" dirty="0">
                          <a:solidFill>
                            <a:srgbClr val="000000"/>
                          </a:solidFill>
                          <a:effectLst/>
                          <a:latin typeface="Arial Narrow" panose="020B0606020202030204" pitchFamily="34" charset="0"/>
                        </a:rPr>
                        <a:t>From / To </a:t>
                      </a:r>
                      <a:r>
                        <a:rPr lang="en-US" sz="2500" b="0" i="0" u="none" strike="noStrike" dirty="0">
                          <a:solidFill>
                            <a:srgbClr val="000000"/>
                          </a:solidFill>
                          <a:effectLst/>
                          <a:latin typeface="Arial Narrow" panose="020B0606020202030204" pitchFamily="34" charset="0"/>
                        </a:rPr>
                        <a:t> </a:t>
                      </a:r>
                      <a:endParaRPr lang="es-ES" sz="2500" b="0" i="0" u="none" strike="noStrike" dirty="0">
                        <a:solidFill>
                          <a:srgbClr val="000000"/>
                        </a:solidFill>
                        <a:effectLst/>
                        <a:latin typeface="Arial Narrow" panose="020B0606020202030204" pitchFamily="34" charset="0"/>
                      </a:endParaRPr>
                    </a:p>
                  </a:txBody>
                  <a:tcPr marL="8361" marR="8361" marT="83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S" sz="2500" b="0" i="0" u="none" strike="noStrike" dirty="0">
                          <a:solidFill>
                            <a:srgbClr val="000000"/>
                          </a:solidFill>
                          <a:effectLst/>
                          <a:latin typeface="Arial Narrow" panose="020B0606020202030204" pitchFamily="34" charset="0"/>
                        </a:rPr>
                        <a:t> 2015-02-01 / 2018-01-31  (</a:t>
                      </a:r>
                      <a:r>
                        <a:rPr lang="es-ES" sz="2500" b="0" i="0" u="none" strike="noStrike" dirty="0" err="1">
                          <a:solidFill>
                            <a:srgbClr val="000000"/>
                          </a:solidFill>
                          <a:effectLst/>
                          <a:latin typeface="Arial Narrow" panose="020B0606020202030204" pitchFamily="34" charset="0"/>
                        </a:rPr>
                        <a:t>Closed</a:t>
                      </a:r>
                      <a:r>
                        <a:rPr lang="es-ES" sz="2500" b="0" i="0" u="none" strike="noStrike" dirty="0">
                          <a:solidFill>
                            <a:srgbClr val="000000"/>
                          </a:solidFill>
                          <a:effectLst/>
                          <a:latin typeface="Arial Narrow" panose="020B0606020202030204" pitchFamily="34" charset="0"/>
                        </a:rPr>
                        <a:t> Project)</a:t>
                      </a:r>
                    </a:p>
                  </a:txBody>
                  <a:tcPr marL="8361" marR="8361" marT="83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009439"/>
                  </a:ext>
                </a:extLst>
              </a:tr>
              <a:tr h="458813">
                <a:tc>
                  <a:txBody>
                    <a:bodyPr/>
                    <a:lstStyle/>
                    <a:p>
                      <a:pPr algn="l" fontAlgn="b"/>
                      <a:r>
                        <a:rPr lang="en-US" sz="2500" b="1" i="0" u="none" strike="noStrike" dirty="0">
                          <a:solidFill>
                            <a:srgbClr val="000000"/>
                          </a:solidFill>
                          <a:effectLst/>
                          <a:latin typeface="Arial Narrow" panose="020B0606020202030204" pitchFamily="34" charset="0"/>
                        </a:rPr>
                        <a:t>Duration </a:t>
                      </a:r>
                      <a:endParaRPr lang="es-ES" sz="2500" b="1" i="0" u="none" strike="noStrike" dirty="0">
                        <a:solidFill>
                          <a:srgbClr val="000000"/>
                        </a:solidFill>
                        <a:effectLst/>
                        <a:latin typeface="Arial Narrow" panose="020B0606020202030204" pitchFamily="34" charset="0"/>
                      </a:endParaRPr>
                    </a:p>
                  </a:txBody>
                  <a:tcPr marL="8361" marR="8361" marT="83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S" sz="2500" b="0" i="0" u="none" strike="noStrike" dirty="0">
                          <a:solidFill>
                            <a:srgbClr val="000000"/>
                          </a:solidFill>
                          <a:effectLst/>
                          <a:latin typeface="Arial Narrow" panose="020B0606020202030204" pitchFamily="34" charset="0"/>
                        </a:rPr>
                        <a:t> 36 </a:t>
                      </a:r>
                      <a:r>
                        <a:rPr lang="es-ES" sz="2500" b="0" i="0" u="none" strike="noStrike" dirty="0" err="1">
                          <a:solidFill>
                            <a:srgbClr val="000000"/>
                          </a:solidFill>
                          <a:effectLst/>
                          <a:latin typeface="Arial Narrow" panose="020B0606020202030204" pitchFamily="34" charset="0"/>
                        </a:rPr>
                        <a:t>months</a:t>
                      </a:r>
                      <a:endParaRPr lang="es-ES" sz="2500" b="0" i="0" u="none" strike="noStrike" dirty="0">
                        <a:solidFill>
                          <a:srgbClr val="000000"/>
                        </a:solidFill>
                        <a:effectLst/>
                        <a:latin typeface="Arial Narrow" panose="020B0606020202030204" pitchFamily="34" charset="0"/>
                      </a:endParaRPr>
                    </a:p>
                  </a:txBody>
                  <a:tcPr marL="8361" marR="8361" marT="83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8665346"/>
                  </a:ext>
                </a:extLst>
              </a:tr>
              <a:tr h="436088">
                <a:tc>
                  <a:txBody>
                    <a:bodyPr/>
                    <a:lstStyle/>
                    <a:p>
                      <a:pPr algn="l" fontAlgn="ctr"/>
                      <a:r>
                        <a:rPr lang="es-ES" sz="2500" b="1" i="0" u="none" strike="noStrike">
                          <a:solidFill>
                            <a:srgbClr val="000000"/>
                          </a:solidFill>
                          <a:effectLst/>
                          <a:latin typeface="Arial Narrow" panose="020B0606020202030204" pitchFamily="34" charset="0"/>
                        </a:rPr>
                        <a:t>Total cost</a:t>
                      </a: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S" sz="2500" b="0" i="0" u="none" strike="noStrike" dirty="0">
                          <a:solidFill>
                            <a:srgbClr val="000000"/>
                          </a:solidFill>
                          <a:effectLst/>
                          <a:latin typeface="Arial Narrow" panose="020B0606020202030204" pitchFamily="34" charset="0"/>
                        </a:rPr>
                        <a:t> EUR 7 797 727,50</a:t>
                      </a: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0261838"/>
                  </a:ext>
                </a:extLst>
              </a:tr>
              <a:tr h="445367">
                <a:tc>
                  <a:txBody>
                    <a:bodyPr/>
                    <a:lstStyle/>
                    <a:p>
                      <a:pPr algn="l" fontAlgn="ctr"/>
                      <a:r>
                        <a:rPr lang="es-ES" sz="2500" b="1" i="0" u="none" strike="noStrike" dirty="0">
                          <a:solidFill>
                            <a:srgbClr val="000000"/>
                          </a:solidFill>
                          <a:effectLst/>
                          <a:latin typeface="Arial Narrow" panose="020B0606020202030204" pitchFamily="34" charset="0"/>
                        </a:rPr>
                        <a:t>EU </a:t>
                      </a:r>
                      <a:r>
                        <a:rPr lang="es-ES" sz="2500" b="1" i="0" u="none" strike="noStrike" dirty="0" err="1">
                          <a:solidFill>
                            <a:srgbClr val="000000"/>
                          </a:solidFill>
                          <a:effectLst/>
                          <a:latin typeface="Arial Narrow" panose="020B0606020202030204" pitchFamily="34" charset="0"/>
                        </a:rPr>
                        <a:t>contribution</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S" sz="2500" b="0" i="0" u="none" strike="noStrike" dirty="0">
                          <a:solidFill>
                            <a:srgbClr val="000000"/>
                          </a:solidFill>
                          <a:effectLst/>
                          <a:latin typeface="Arial Narrow" panose="020B0606020202030204" pitchFamily="34" charset="0"/>
                        </a:rPr>
                        <a:t> EUR 7 797 727,50</a:t>
                      </a: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1498922"/>
                  </a:ext>
                </a:extLst>
              </a:tr>
              <a:tr h="445367">
                <a:tc>
                  <a:txBody>
                    <a:bodyPr/>
                    <a:lstStyle/>
                    <a:p>
                      <a:pPr algn="l" fontAlgn="ctr"/>
                      <a:r>
                        <a:rPr lang="es-ES" sz="2500" b="1" i="0" u="none" strike="noStrike" dirty="0" err="1">
                          <a:solidFill>
                            <a:srgbClr val="000000"/>
                          </a:solidFill>
                          <a:effectLst/>
                          <a:latin typeface="Arial Narrow" panose="020B0606020202030204" pitchFamily="34" charset="0"/>
                        </a:rPr>
                        <a:t>Coordinator</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ES" sz="2500" b="0" i="0" u="none" strike="noStrike" dirty="0">
                          <a:solidFill>
                            <a:srgbClr val="000000"/>
                          </a:solidFill>
                          <a:effectLst/>
                          <a:latin typeface="Arial Narrow" panose="020B0606020202030204" pitchFamily="34" charset="0"/>
                        </a:rPr>
                        <a:t> FUNDACION TECNALIA RESEARCH &amp; INNOVATION (</a:t>
                      </a:r>
                      <a:r>
                        <a:rPr lang="es-ES" sz="2500" b="0" i="0" u="none" strike="noStrike" dirty="0" err="1">
                          <a:solidFill>
                            <a:srgbClr val="000000"/>
                          </a:solidFill>
                          <a:effectLst/>
                          <a:latin typeface="Arial Narrow" panose="020B0606020202030204" pitchFamily="34" charset="0"/>
                        </a:rPr>
                        <a:t>Spain</a:t>
                      </a:r>
                      <a:r>
                        <a:rPr lang="es-ES" sz="2500" b="0" i="0" u="none" strike="noStrike" dirty="0">
                          <a:solidFill>
                            <a:srgbClr val="000000"/>
                          </a:solidFill>
                          <a:effectLst/>
                          <a:latin typeface="Arial Narrow" panose="020B0606020202030204" pitchFamily="34" charset="0"/>
                        </a:rPr>
                        <a:t>)</a:t>
                      </a: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333841"/>
                  </a:ext>
                </a:extLst>
              </a:tr>
            </a:tbl>
          </a:graphicData>
        </a:graphic>
      </p:graphicFrame>
      <p:pic>
        <p:nvPicPr>
          <p:cNvPr id="39" name="Imagen 38" descr="H2020">
            <a:extLst>
              <a:ext uri="{FF2B5EF4-FFF2-40B4-BE49-F238E27FC236}">
                <a16:creationId xmlns:a16="http://schemas.microsoft.com/office/drawing/2014/main" id="{3DDD0521-F3DE-49CE-80FD-04FE77708C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29113" y="1972539"/>
            <a:ext cx="330729" cy="345231"/>
          </a:xfrm>
          <a:prstGeom prst="rect">
            <a:avLst/>
          </a:prstGeom>
          <a:noFill/>
          <a:ln>
            <a:noFill/>
          </a:ln>
        </p:spPr>
      </p:pic>
      <p:pic>
        <p:nvPicPr>
          <p:cNvPr id="40" name="Picture 5" descr="Resultado de imagen de european commission">
            <a:extLst>
              <a:ext uri="{FF2B5EF4-FFF2-40B4-BE49-F238E27FC236}">
                <a16:creationId xmlns:a16="http://schemas.microsoft.com/office/drawing/2014/main" id="{86AE4B95-A228-4B96-B16E-B81C4CBA18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5964" y="4632274"/>
            <a:ext cx="537029" cy="3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61DB7BBE-B809-4105-9737-9CFCDAB95FE3}"/>
              </a:ext>
            </a:extLst>
          </p:cNvPr>
          <p:cNvPicPr>
            <a:picLocks noChangeAspect="1"/>
          </p:cNvPicPr>
          <p:nvPr/>
        </p:nvPicPr>
        <p:blipFill>
          <a:blip r:embed="rId4"/>
          <a:stretch>
            <a:fillRect/>
          </a:stretch>
        </p:blipFill>
        <p:spPr>
          <a:xfrm>
            <a:off x="0" y="5586951"/>
            <a:ext cx="12192000" cy="1271049"/>
          </a:xfrm>
          <a:prstGeom prst="rect">
            <a:avLst/>
          </a:prstGeom>
        </p:spPr>
      </p:pic>
      <p:sp>
        <p:nvSpPr>
          <p:cNvPr id="11" name="Title 1">
            <a:extLst>
              <a:ext uri="{FF2B5EF4-FFF2-40B4-BE49-F238E27FC236}">
                <a16:creationId xmlns:a16="http://schemas.microsoft.com/office/drawing/2014/main" id="{B6184F41-7B9D-44F0-A4CB-963F703D7FC7}"/>
              </a:ext>
            </a:extLst>
          </p:cNvPr>
          <p:cNvSpPr txBox="1">
            <a:spLocks/>
          </p:cNvSpPr>
          <p:nvPr/>
        </p:nvSpPr>
        <p:spPr>
          <a:xfrm>
            <a:off x="0" y="5560521"/>
            <a:ext cx="12247304" cy="1297480"/>
          </a:xfrm>
          <a:prstGeom prst="rect">
            <a:avLst/>
          </a:prstGeom>
          <a:solidFill>
            <a:srgbClr val="005DA2"/>
          </a:solidFill>
          <a:ln w="6350" cap="flat" cmpd="sng" algn="ctr">
            <a:solidFill>
              <a:schemeClr val="accent3">
                <a:lumMod val="75000"/>
              </a:schemeClr>
            </a:solidFill>
            <a:prstDash val="solid"/>
            <a:miter lim="800000"/>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itchFamily="34" charset="0"/>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endParaRPr lang="es-ES" altLang="es-ES" sz="3600" b="1" dirty="0">
              <a:latin typeface="Calibri" charset="0"/>
              <a:ea typeface="Calibri" charset="0"/>
              <a:cs typeface="Calibri" charset="0"/>
            </a:endParaRPr>
          </a:p>
        </p:txBody>
      </p:sp>
      <p:sp>
        <p:nvSpPr>
          <p:cNvPr id="12" name="Rectángulo 11">
            <a:extLst>
              <a:ext uri="{FF2B5EF4-FFF2-40B4-BE49-F238E27FC236}">
                <a16:creationId xmlns:a16="http://schemas.microsoft.com/office/drawing/2014/main" id="{8D221C41-745C-46E5-8193-2119BD50B576}"/>
              </a:ext>
            </a:extLst>
          </p:cNvPr>
          <p:cNvSpPr/>
          <p:nvPr/>
        </p:nvSpPr>
        <p:spPr>
          <a:xfrm>
            <a:off x="100146" y="5552580"/>
            <a:ext cx="11964577" cy="1354730"/>
          </a:xfrm>
          <a:prstGeom prst="rect">
            <a:avLst/>
          </a:prstGeom>
        </p:spPr>
        <p:txBody>
          <a:bodyPr wrap="square">
            <a:spAutoFit/>
          </a:bodyPr>
          <a:lstStyle/>
          <a:p>
            <a:pPr marL="342900" indent="-342900">
              <a:lnSpc>
                <a:spcPct val="107000"/>
              </a:lnSpc>
              <a:spcAft>
                <a:spcPts val="300"/>
              </a:spcAft>
              <a:buFont typeface="+mj-lt"/>
              <a:buAutoNum type="arabicPeriod"/>
            </a:pPr>
            <a:r>
              <a:rPr lang="en-US" dirty="0">
                <a:solidFill>
                  <a:schemeClr val="bg1"/>
                </a:solidFill>
                <a:latin typeface="ArialNarrow-Bold"/>
                <a:ea typeface="Calibri" panose="020F0502020204030204" pitchFamily="34" charset="0"/>
                <a:cs typeface="ArialNarrow-Bold"/>
              </a:rPr>
              <a:t>To develop  </a:t>
            </a:r>
            <a:r>
              <a:rPr lang="en-US" b="1" dirty="0">
                <a:solidFill>
                  <a:schemeClr val="bg1"/>
                </a:solidFill>
                <a:latin typeface="ArialNarrow-Bold"/>
                <a:ea typeface="Calibri" panose="020F0502020204030204" pitchFamily="34" charset="0"/>
                <a:cs typeface="ArialNarrow-Bold"/>
              </a:rPr>
              <a:t>pilot lines </a:t>
            </a:r>
            <a:r>
              <a:rPr lang="en-US" dirty="0">
                <a:solidFill>
                  <a:schemeClr val="bg1"/>
                </a:solidFill>
                <a:latin typeface="ArialNarrow-Bold"/>
                <a:ea typeface="Calibri" panose="020F0502020204030204" pitchFamily="34" charset="0"/>
                <a:cs typeface="ArialNarrow-Bold"/>
              </a:rPr>
              <a:t>for the industrial production of CNT-based </a:t>
            </a:r>
            <a:r>
              <a:rPr lang="en-US" dirty="0" err="1">
                <a:solidFill>
                  <a:schemeClr val="bg1"/>
                </a:solidFill>
                <a:latin typeface="ArialNarrow-Bold"/>
                <a:ea typeface="Calibri" panose="020F0502020204030204" pitchFamily="34" charset="0"/>
                <a:cs typeface="ArialNarrow-Bold"/>
              </a:rPr>
              <a:t>nano</a:t>
            </a:r>
            <a:r>
              <a:rPr lang="en-US" dirty="0">
                <a:solidFill>
                  <a:schemeClr val="bg1"/>
                </a:solidFill>
                <a:latin typeface="ArialNarrow-Bold"/>
                <a:ea typeface="Calibri" panose="020F0502020204030204" pitchFamily="34" charset="0"/>
                <a:cs typeface="ArialNarrow-Bold"/>
              </a:rPr>
              <a:t>-enabled products </a:t>
            </a:r>
            <a:r>
              <a:rPr lang="en-US" dirty="0">
                <a:solidFill>
                  <a:schemeClr val="bg1"/>
                </a:solidFill>
                <a:latin typeface="ArialNarrow"/>
                <a:ea typeface="Calibri" panose="020F0502020204030204" pitchFamily="34" charset="0"/>
                <a:cs typeface="ArialNarrow"/>
              </a:rPr>
              <a:t>for composite applications in aeronautic and automotive.</a:t>
            </a:r>
            <a:endPar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300"/>
              </a:spcAft>
              <a:buFont typeface="+mj-lt"/>
              <a:buAutoNum type="arabicPeriod"/>
            </a:pPr>
            <a:r>
              <a:rPr lang="en-US" dirty="0">
                <a:solidFill>
                  <a:schemeClr val="bg1"/>
                </a:solidFill>
                <a:latin typeface="ArialNarrow"/>
                <a:ea typeface="Calibri" panose="020F0502020204030204" pitchFamily="34" charset="0"/>
                <a:cs typeface="ArialNarrow"/>
              </a:rPr>
              <a:t>To </a:t>
            </a:r>
            <a:r>
              <a:rPr lang="en-US" dirty="0">
                <a:solidFill>
                  <a:schemeClr val="bg1"/>
                </a:solidFill>
                <a:latin typeface="ArialNarrow-Bold"/>
                <a:ea typeface="Calibri" panose="020F0502020204030204" pitchFamily="34" charset="0"/>
                <a:cs typeface="ArialNarrow-Bold"/>
              </a:rPr>
              <a:t>efficiently and economically </a:t>
            </a:r>
            <a:r>
              <a:rPr lang="en-US" dirty="0">
                <a:solidFill>
                  <a:schemeClr val="bg1"/>
                </a:solidFill>
                <a:latin typeface="ArialNarrow"/>
                <a:ea typeface="Calibri" panose="020F0502020204030204" pitchFamily="34" charset="0"/>
                <a:cs typeface="ArialNarrow"/>
              </a:rPr>
              <a:t>manufacture NEP-based components </a:t>
            </a:r>
            <a:r>
              <a:rPr lang="en-US" dirty="0">
                <a:solidFill>
                  <a:schemeClr val="bg1"/>
                </a:solidFill>
                <a:latin typeface="ArialNarrow-Bold"/>
                <a:ea typeface="Calibri" panose="020F0502020204030204" pitchFamily="34" charset="0"/>
                <a:cs typeface="ArialNarrow-Bold"/>
              </a:rPr>
              <a:t>at a </a:t>
            </a:r>
            <a:r>
              <a:rPr lang="en-US" b="1" dirty="0">
                <a:solidFill>
                  <a:schemeClr val="bg1"/>
                </a:solidFill>
                <a:latin typeface="ArialNarrow-Bold"/>
                <a:ea typeface="Calibri" panose="020F0502020204030204" pitchFamily="34" charset="0"/>
                <a:cs typeface="ArialNarrow-Bold"/>
              </a:rPr>
              <a:t>scale suitable for industrial uptake</a:t>
            </a:r>
            <a:r>
              <a:rPr lang="en-US" dirty="0">
                <a:solidFill>
                  <a:schemeClr val="bg1"/>
                </a:solidFill>
                <a:latin typeface="ArialNarrow"/>
                <a:ea typeface="Calibri" panose="020F0502020204030204" pitchFamily="34" charset="0"/>
                <a:cs typeface="ArialNarrow"/>
              </a:rPr>
              <a:t>. </a:t>
            </a:r>
            <a:endPar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300"/>
              </a:spcAft>
              <a:buFont typeface="+mj-lt"/>
              <a:buAutoNum type="arabicPeriod"/>
            </a:pPr>
            <a:r>
              <a:rPr lang="en-US" dirty="0">
                <a:solidFill>
                  <a:schemeClr val="bg1"/>
                </a:solidFill>
                <a:latin typeface="ArialNarrow"/>
                <a:ea typeface="Calibri" panose="020F0502020204030204" pitchFamily="34" charset="0"/>
                <a:cs typeface="ArialNarrow"/>
              </a:rPr>
              <a:t>To create a </a:t>
            </a:r>
            <a:r>
              <a:rPr lang="en-US" b="1" dirty="0">
                <a:solidFill>
                  <a:schemeClr val="bg1"/>
                </a:solidFill>
                <a:latin typeface="ArialNarrow"/>
                <a:ea typeface="Calibri" panose="020F0502020204030204" pitchFamily="34" charset="0"/>
                <a:cs typeface="ArialNarrow"/>
              </a:rPr>
              <a:t>European platform of pilot lines</a:t>
            </a:r>
            <a:r>
              <a:rPr lang="en-US" dirty="0">
                <a:solidFill>
                  <a:schemeClr val="bg1"/>
                </a:solidFill>
                <a:latin typeface="ArialNarrow"/>
                <a:ea typeface="Calibri" panose="020F0502020204030204" pitchFamily="34" charset="0"/>
                <a:cs typeface="ArialNarrow"/>
              </a:rPr>
              <a:t>, </a:t>
            </a:r>
            <a:r>
              <a:rPr lang="en-US" b="1" dirty="0">
                <a:solidFill>
                  <a:schemeClr val="bg1"/>
                </a:solidFill>
                <a:latin typeface="ArialNarrow"/>
                <a:ea typeface="Calibri" panose="020F0502020204030204" pitchFamily="34" charset="0"/>
                <a:cs typeface="ArialNarrow"/>
              </a:rPr>
              <a:t>open-access</a:t>
            </a:r>
            <a:r>
              <a:rPr lang="en-US" dirty="0">
                <a:solidFill>
                  <a:schemeClr val="bg1"/>
                </a:solidFill>
                <a:latin typeface="ArialNarrow"/>
                <a:ea typeface="Calibri" panose="020F0502020204030204" pitchFamily="34" charset="0"/>
                <a:cs typeface="ArialNarrow"/>
              </a:rPr>
              <a:t> to companies and more particularly SMEs</a:t>
            </a:r>
            <a:endPar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Title 1">
            <a:extLst>
              <a:ext uri="{FF2B5EF4-FFF2-40B4-BE49-F238E27FC236}">
                <a16:creationId xmlns:a16="http://schemas.microsoft.com/office/drawing/2014/main" id="{2CB4F25E-731A-47AF-A89F-46822CE6EDA3}"/>
              </a:ext>
            </a:extLst>
          </p:cNvPr>
          <p:cNvSpPr>
            <a:spLocks noGrp="1"/>
          </p:cNvSpPr>
          <p:nvPr>
            <p:ph type="title"/>
          </p:nvPr>
        </p:nvSpPr>
        <p:spPr>
          <a:xfrm>
            <a:off x="0" y="0"/>
            <a:ext cx="12192000" cy="765800"/>
          </a:xfrm>
          <a:solidFill>
            <a:srgbClr val="005DA2"/>
          </a:solidFill>
          <a:ln>
            <a:solidFill>
              <a:srgbClr val="74B898"/>
            </a:solidFill>
          </a:ln>
        </p:spPr>
        <p:style>
          <a:lnRef idx="1">
            <a:schemeClr val="accent6"/>
          </a:lnRef>
          <a:fillRef idx="3">
            <a:schemeClr val="accent6"/>
          </a:fillRef>
          <a:effectRef idx="2">
            <a:schemeClr val="accent6"/>
          </a:effectRef>
          <a:fontRef idx="minor">
            <a:schemeClr val="lt1"/>
          </a:fontRef>
        </p:style>
        <p:txBody>
          <a:bodyPr anchor="ctr">
            <a:normAutofit/>
          </a:bodyPr>
          <a:lstStyle/>
          <a:p>
            <a:r>
              <a:rPr lang="en-US" sz="2800" b="1" dirty="0">
                <a:latin typeface="Calibri" charset="0"/>
                <a:ea typeface="Calibri" charset="0"/>
                <a:cs typeface="Calibri" charset="0"/>
              </a:rPr>
              <a:t> </a:t>
            </a:r>
            <a:r>
              <a:rPr lang="en-US" sz="3600" b="1" dirty="0">
                <a:latin typeface="Calibri" charset="0"/>
                <a:ea typeface="Calibri" charset="0"/>
                <a:cs typeface="Calibri" charset="0"/>
              </a:rPr>
              <a:t>The Project PLATFORM in short</a:t>
            </a:r>
            <a:endParaRPr lang="el-GR" sz="3600" b="1" dirty="0">
              <a:latin typeface="Calibri" charset="0"/>
              <a:ea typeface="Calibri" charset="0"/>
              <a:cs typeface="Calibri" charset="0"/>
            </a:endParaRPr>
          </a:p>
        </p:txBody>
      </p:sp>
      <p:pic>
        <p:nvPicPr>
          <p:cNvPr id="17" name="Picture 2" descr="D:\Ana\Proyectos\2015\PLATFORM\Project templates\Platform logo.bmp">
            <a:extLst>
              <a:ext uri="{FF2B5EF4-FFF2-40B4-BE49-F238E27FC236}">
                <a16:creationId xmlns:a16="http://schemas.microsoft.com/office/drawing/2014/main" id="{41EBFF9E-581D-43D3-BDAC-60FFF8F542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8718" y="80732"/>
            <a:ext cx="1018937" cy="6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725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CA8D9AD5-F248-4919-864A-CFD76CC027D6}" type="slidenum">
              <a:rPr lang="es-ES" smtClean="0"/>
              <a:pPr/>
              <a:t>4</a:t>
            </a:fld>
            <a:endParaRPr lang="es-ES"/>
          </a:p>
        </p:txBody>
      </p:sp>
      <p:pic>
        <p:nvPicPr>
          <p:cNvPr id="9" name="Picture 2" descr="http://orig06.deviantart.net/c1bf/f/2011/272/d/8/blank_europe_map_by_neethis-d4b3o46.png"/>
          <p:cNvPicPr>
            <a:picLocks noChangeAspect="1" noChangeArrowheads="1"/>
          </p:cNvPicPr>
          <p:nvPr/>
        </p:nvPicPr>
        <p:blipFill>
          <a:blip r:embed="rId3" cstate="print">
            <a:lum bright="68000" contrast="-60000"/>
          </a:blip>
          <a:srcRect/>
          <a:stretch>
            <a:fillRect/>
          </a:stretch>
        </p:blipFill>
        <p:spPr bwMode="auto">
          <a:xfrm>
            <a:off x="14721" y="529218"/>
            <a:ext cx="12214863" cy="5221016"/>
          </a:xfrm>
          <a:prstGeom prst="rect">
            <a:avLst/>
          </a:prstGeom>
          <a:solidFill>
            <a:srgbClr val="005DA2"/>
          </a:solidFill>
          <a:ln>
            <a:solidFill>
              <a:schemeClr val="bg2">
                <a:lumMod val="50000"/>
              </a:schemeClr>
            </a:solidFill>
          </a:ln>
        </p:spPr>
      </p:pic>
      <p:pic>
        <p:nvPicPr>
          <p:cNvPr id="18"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4004" y="4674707"/>
            <a:ext cx="1894409" cy="396712"/>
          </a:xfrm>
          <a:prstGeom prst="rect">
            <a:avLst/>
          </a:prstGeom>
        </p:spPr>
      </p:pic>
      <p:pic>
        <p:nvPicPr>
          <p:cNvPr id="19" name="5 Imagen" descr="tmb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2615" y="3009889"/>
            <a:ext cx="1735009" cy="480228"/>
          </a:xfrm>
          <a:prstGeom prst="rect">
            <a:avLst/>
          </a:prstGeom>
          <a:noFill/>
          <a:ln>
            <a:noFill/>
          </a:ln>
        </p:spPr>
      </p:pic>
      <p:pic>
        <p:nvPicPr>
          <p:cNvPr id="21" name="Immagine 2" descr="TECNALIAcolor-300ppp.jpg"/>
          <p:cNvPicPr/>
          <p:nvPr/>
        </p:nvPicPr>
        <p:blipFill>
          <a:blip r:embed="rId6" cstate="print"/>
          <a:srcRect l="10164" t="18699" r="9180" b="23577"/>
          <a:stretch>
            <a:fillRect/>
          </a:stretch>
        </p:blipFill>
        <p:spPr>
          <a:xfrm>
            <a:off x="1215407" y="3876627"/>
            <a:ext cx="1872287" cy="508015"/>
          </a:xfrm>
          <a:prstGeom prst="rect">
            <a:avLst/>
          </a:prstGeom>
        </p:spPr>
      </p:pic>
      <p:cxnSp>
        <p:nvCxnSpPr>
          <p:cNvPr id="33" name="32 Conector recto"/>
          <p:cNvCxnSpPr/>
          <p:nvPr/>
        </p:nvCxnSpPr>
        <p:spPr>
          <a:xfrm flipV="1">
            <a:off x="8743553" y="6764145"/>
            <a:ext cx="3372455" cy="1"/>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90430DA3-2E70-43C3-86DB-A8FA3E3B9827}"/>
              </a:ext>
            </a:extLst>
          </p:cNvPr>
          <p:cNvPicPr>
            <a:picLocks noChangeAspect="1"/>
          </p:cNvPicPr>
          <p:nvPr/>
        </p:nvPicPr>
        <p:blipFill>
          <a:blip r:embed="rId7"/>
          <a:stretch>
            <a:fillRect/>
          </a:stretch>
        </p:blipFill>
        <p:spPr>
          <a:xfrm>
            <a:off x="6755361" y="4121990"/>
            <a:ext cx="1066667" cy="561905"/>
          </a:xfrm>
          <a:prstGeom prst="rect">
            <a:avLst/>
          </a:prstGeom>
        </p:spPr>
      </p:pic>
      <p:pic>
        <p:nvPicPr>
          <p:cNvPr id="37" name="Imagen 36">
            <a:extLst>
              <a:ext uri="{FF2B5EF4-FFF2-40B4-BE49-F238E27FC236}">
                <a16:creationId xmlns:a16="http://schemas.microsoft.com/office/drawing/2014/main" id="{AF327B5C-0397-4D5E-9272-B288F3441891}"/>
              </a:ext>
            </a:extLst>
          </p:cNvPr>
          <p:cNvPicPr>
            <a:picLocks noChangeAspect="1"/>
          </p:cNvPicPr>
          <p:nvPr/>
        </p:nvPicPr>
        <p:blipFill>
          <a:blip r:embed="rId7"/>
          <a:stretch>
            <a:fillRect/>
          </a:stretch>
        </p:blipFill>
        <p:spPr>
          <a:xfrm>
            <a:off x="1242113" y="3370374"/>
            <a:ext cx="1066667" cy="561905"/>
          </a:xfrm>
          <a:prstGeom prst="rect">
            <a:avLst/>
          </a:prstGeom>
        </p:spPr>
      </p:pic>
      <p:pic>
        <p:nvPicPr>
          <p:cNvPr id="38" name="Imagen 37">
            <a:extLst>
              <a:ext uri="{FF2B5EF4-FFF2-40B4-BE49-F238E27FC236}">
                <a16:creationId xmlns:a16="http://schemas.microsoft.com/office/drawing/2014/main" id="{D77C3DCD-70DD-442A-8F89-AD40CE4CACA6}"/>
              </a:ext>
            </a:extLst>
          </p:cNvPr>
          <p:cNvPicPr>
            <a:picLocks noChangeAspect="1"/>
          </p:cNvPicPr>
          <p:nvPr/>
        </p:nvPicPr>
        <p:blipFill>
          <a:blip r:embed="rId7"/>
          <a:stretch>
            <a:fillRect/>
          </a:stretch>
        </p:blipFill>
        <p:spPr>
          <a:xfrm>
            <a:off x="4940721" y="2523096"/>
            <a:ext cx="1066667" cy="561905"/>
          </a:xfrm>
          <a:prstGeom prst="rect">
            <a:avLst/>
          </a:prstGeom>
        </p:spPr>
      </p:pic>
      <p:sp>
        <p:nvSpPr>
          <p:cNvPr id="39" name="CuadroTexto 38">
            <a:extLst>
              <a:ext uri="{FF2B5EF4-FFF2-40B4-BE49-F238E27FC236}">
                <a16:creationId xmlns:a16="http://schemas.microsoft.com/office/drawing/2014/main" id="{F32EE519-F341-4AD8-BA21-5749660361CF}"/>
              </a:ext>
            </a:extLst>
          </p:cNvPr>
          <p:cNvSpPr txBox="1"/>
          <p:nvPr/>
        </p:nvSpPr>
        <p:spPr>
          <a:xfrm>
            <a:off x="4860910" y="3329528"/>
            <a:ext cx="2247154" cy="384721"/>
          </a:xfrm>
          <a:prstGeom prst="rect">
            <a:avLst/>
          </a:prstGeom>
          <a:noFill/>
        </p:spPr>
        <p:txBody>
          <a:bodyPr wrap="none" rtlCol="0">
            <a:spAutoFit/>
          </a:bodyPr>
          <a:lstStyle/>
          <a:p>
            <a:r>
              <a:rPr lang="es-ES" sz="1900" b="1" dirty="0"/>
              <a:t>(</a:t>
            </a:r>
            <a:r>
              <a:rPr lang="es-ES" sz="1900" b="1" dirty="0" err="1"/>
              <a:t>Warsaw</a:t>
            </a:r>
            <a:r>
              <a:rPr lang="es-ES" sz="1900" b="1" dirty="0"/>
              <a:t>, POLAND)</a:t>
            </a:r>
          </a:p>
        </p:txBody>
      </p:sp>
      <p:sp>
        <p:nvSpPr>
          <p:cNvPr id="40" name="CuadroTexto 39">
            <a:extLst>
              <a:ext uri="{FF2B5EF4-FFF2-40B4-BE49-F238E27FC236}">
                <a16:creationId xmlns:a16="http://schemas.microsoft.com/office/drawing/2014/main" id="{07DD0D28-C325-4554-9AE2-7E45F795D258}"/>
              </a:ext>
            </a:extLst>
          </p:cNvPr>
          <p:cNvSpPr txBox="1"/>
          <p:nvPr/>
        </p:nvSpPr>
        <p:spPr>
          <a:xfrm>
            <a:off x="1099828" y="4264156"/>
            <a:ext cx="2610715" cy="384721"/>
          </a:xfrm>
          <a:prstGeom prst="rect">
            <a:avLst/>
          </a:prstGeom>
          <a:noFill/>
        </p:spPr>
        <p:txBody>
          <a:bodyPr wrap="none" rtlCol="0">
            <a:spAutoFit/>
          </a:bodyPr>
          <a:lstStyle/>
          <a:p>
            <a:r>
              <a:rPr lang="es-ES" sz="1900" b="1" dirty="0"/>
              <a:t>(San Sebastián, SPAIN)</a:t>
            </a:r>
          </a:p>
        </p:txBody>
      </p:sp>
      <p:sp>
        <p:nvSpPr>
          <p:cNvPr id="41" name="CuadroTexto 40">
            <a:extLst>
              <a:ext uri="{FF2B5EF4-FFF2-40B4-BE49-F238E27FC236}">
                <a16:creationId xmlns:a16="http://schemas.microsoft.com/office/drawing/2014/main" id="{CAE89A9A-44F9-4948-8219-0D723D2C1562}"/>
              </a:ext>
            </a:extLst>
          </p:cNvPr>
          <p:cNvSpPr txBox="1"/>
          <p:nvPr/>
        </p:nvSpPr>
        <p:spPr>
          <a:xfrm>
            <a:off x="6652312" y="4941857"/>
            <a:ext cx="1997791" cy="384721"/>
          </a:xfrm>
          <a:prstGeom prst="rect">
            <a:avLst/>
          </a:prstGeom>
          <a:noFill/>
        </p:spPr>
        <p:txBody>
          <a:bodyPr wrap="none" rtlCol="0">
            <a:spAutoFit/>
          </a:bodyPr>
          <a:lstStyle/>
          <a:p>
            <a:r>
              <a:rPr lang="es-ES" sz="1900" b="1" dirty="0"/>
              <a:t>(Patras, GREECE)</a:t>
            </a:r>
          </a:p>
        </p:txBody>
      </p:sp>
      <p:sp>
        <p:nvSpPr>
          <p:cNvPr id="44" name="Title 1">
            <a:extLst>
              <a:ext uri="{FF2B5EF4-FFF2-40B4-BE49-F238E27FC236}">
                <a16:creationId xmlns:a16="http://schemas.microsoft.com/office/drawing/2014/main" id="{3F2CE968-1062-4A4A-A384-D5D9D3ADE615}"/>
              </a:ext>
            </a:extLst>
          </p:cNvPr>
          <p:cNvSpPr txBox="1">
            <a:spLocks/>
          </p:cNvSpPr>
          <p:nvPr/>
        </p:nvSpPr>
        <p:spPr>
          <a:xfrm>
            <a:off x="0" y="5750234"/>
            <a:ext cx="12232537" cy="1124438"/>
          </a:xfrm>
          <a:prstGeom prst="rect">
            <a:avLst/>
          </a:prstGeom>
          <a:solidFill>
            <a:srgbClr val="005DA2"/>
          </a:solidFill>
          <a:ln w="6350" cap="flat" cmpd="sng" algn="ctr">
            <a:solidFill>
              <a:schemeClr val="accent3">
                <a:lumMod val="75000"/>
              </a:schemeClr>
            </a:solidFill>
            <a:prstDash val="solid"/>
            <a:miter lim="800000"/>
          </a:ln>
        </p:spPr>
        <p:style>
          <a:lnRef idx="1">
            <a:schemeClr val="accent3"/>
          </a:lnRef>
          <a:fillRef idx="3">
            <a:schemeClr val="accent3"/>
          </a:fillRef>
          <a:effectRef idx="2">
            <a:schemeClr val="accent3"/>
          </a:effectRef>
          <a:fontRef idx="minor">
            <a:schemeClr val="lt1"/>
          </a:fontRef>
        </p:style>
        <p:txBody>
          <a:bodyPr anchor="ctr">
            <a:normAutofit fontScale="92500"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a:r>
              <a:rPr lang="en-US" altLang="es-ES" sz="2800" b="1" dirty="0">
                <a:solidFill>
                  <a:schemeClr val="bg1"/>
                </a:solidFill>
                <a:latin typeface="Calibri" panose="020F0502020204030204" pitchFamily="34" charset="0"/>
                <a:ea typeface="Calibri" charset="0"/>
                <a:cs typeface="Calibri" charset="0"/>
              </a:rPr>
              <a:t>The PLATFORM ecosystem for pilot production</a:t>
            </a:r>
            <a:r>
              <a:rPr lang="en-US" altLang="es-ES" sz="2800" dirty="0">
                <a:solidFill>
                  <a:schemeClr val="bg1"/>
                </a:solidFill>
                <a:latin typeface="Calibri" panose="020F0502020204030204" pitchFamily="34" charset="0"/>
                <a:ea typeface="Calibri" charset="0"/>
                <a:cs typeface="Calibri" charset="0"/>
              </a:rPr>
              <a:t> consists of three open pilot lines for the manufacture of pre-commercial CNT-BASED NANO-ENABLED PRODUCTS,</a:t>
            </a:r>
            <a:r>
              <a:rPr lang="en-US" altLang="es-ES" sz="2800" dirty="0">
                <a:solidFill>
                  <a:schemeClr val="bg1"/>
                </a:solidFill>
                <a:latin typeface="Calibri" panose="020F0502020204030204" pitchFamily="34" charset="0"/>
              </a:rPr>
              <a:t> for composite applications </a:t>
            </a:r>
            <a:r>
              <a:rPr lang="en-US" sz="2800" dirty="0">
                <a:solidFill>
                  <a:schemeClr val="bg1"/>
                </a:solidFill>
                <a:latin typeface="Calibri" panose="020F0502020204030204" pitchFamily="34" charset="0"/>
              </a:rPr>
              <a:t>in the aeronautics and automotive industries. </a:t>
            </a:r>
            <a:endParaRPr lang="en-US" altLang="es-ES" sz="2800" dirty="0">
              <a:solidFill>
                <a:schemeClr val="bg1"/>
              </a:solidFill>
              <a:latin typeface="Calibri" panose="020F0502020204030204" pitchFamily="34" charset="0"/>
              <a:ea typeface="Calibri" charset="0"/>
              <a:cs typeface="Calibri" charset="0"/>
            </a:endParaRPr>
          </a:p>
        </p:txBody>
      </p:sp>
      <p:pic>
        <p:nvPicPr>
          <p:cNvPr id="56" name="Picture 2" descr="D:\Ana\Proyectos\2015\PLATFORM\Project templates\Platform logo.bmp">
            <a:extLst>
              <a:ext uri="{FF2B5EF4-FFF2-40B4-BE49-F238E27FC236}">
                <a16:creationId xmlns:a16="http://schemas.microsoft.com/office/drawing/2014/main" id="{F3EEFE2D-8F0A-47B2-8E86-E4D9586F524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06134" y="3286572"/>
            <a:ext cx="1242214" cy="73676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1" name="Elipsa 17">
            <a:extLst>
              <a:ext uri="{FF2B5EF4-FFF2-40B4-BE49-F238E27FC236}">
                <a16:creationId xmlns:a16="http://schemas.microsoft.com/office/drawing/2014/main" id="{6D61B57B-BC4A-43C7-B94F-F4A4F02ACDE5}"/>
              </a:ext>
            </a:extLst>
          </p:cNvPr>
          <p:cNvSpPr/>
          <p:nvPr/>
        </p:nvSpPr>
        <p:spPr>
          <a:xfrm>
            <a:off x="731248" y="2041384"/>
            <a:ext cx="7867165" cy="3227138"/>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2" name="Conector recto de flecha 81">
            <a:extLst>
              <a:ext uri="{FF2B5EF4-FFF2-40B4-BE49-F238E27FC236}">
                <a16:creationId xmlns:a16="http://schemas.microsoft.com/office/drawing/2014/main" id="{5E500247-349A-4BA2-8480-DD45211F37ED}"/>
              </a:ext>
            </a:extLst>
          </p:cNvPr>
          <p:cNvCxnSpPr>
            <a:stCxn id="56" idx="1"/>
            <a:endCxn id="37" idx="3"/>
          </p:cNvCxnSpPr>
          <p:nvPr/>
        </p:nvCxnSpPr>
        <p:spPr>
          <a:xfrm flipH="1" flipV="1">
            <a:off x="2308780" y="3651327"/>
            <a:ext cx="1097354" cy="3626"/>
          </a:xfrm>
          <a:prstGeom prst="straightConnector1">
            <a:avLst/>
          </a:prstGeom>
          <a:ln w="76200">
            <a:solidFill>
              <a:srgbClr val="005DA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Conector: angular 85">
            <a:extLst>
              <a:ext uri="{FF2B5EF4-FFF2-40B4-BE49-F238E27FC236}">
                <a16:creationId xmlns:a16="http://schemas.microsoft.com/office/drawing/2014/main" id="{9720700C-F9B2-4292-91BC-729852CAE0DC}"/>
              </a:ext>
            </a:extLst>
          </p:cNvPr>
          <p:cNvCxnSpPr>
            <a:stCxn id="56" idx="0"/>
            <a:endCxn id="38" idx="1"/>
          </p:cNvCxnSpPr>
          <p:nvPr/>
        </p:nvCxnSpPr>
        <p:spPr>
          <a:xfrm rot="5400000" flipH="1" flipV="1">
            <a:off x="4242720" y="2588571"/>
            <a:ext cx="482523" cy="913480"/>
          </a:xfrm>
          <a:prstGeom prst="bentConnector2">
            <a:avLst/>
          </a:prstGeom>
          <a:ln w="76200">
            <a:solidFill>
              <a:srgbClr val="005DA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Conector: angular 91">
            <a:extLst>
              <a:ext uri="{FF2B5EF4-FFF2-40B4-BE49-F238E27FC236}">
                <a16:creationId xmlns:a16="http://schemas.microsoft.com/office/drawing/2014/main" id="{B7F398EA-7413-4EEB-891C-4D1FFF792416}"/>
              </a:ext>
            </a:extLst>
          </p:cNvPr>
          <p:cNvCxnSpPr>
            <a:stCxn id="56" idx="2"/>
            <a:endCxn id="4" idx="1"/>
          </p:cNvCxnSpPr>
          <p:nvPr/>
        </p:nvCxnSpPr>
        <p:spPr>
          <a:xfrm rot="16200000" flipH="1">
            <a:off x="5201497" y="2849078"/>
            <a:ext cx="379609" cy="2728120"/>
          </a:xfrm>
          <a:prstGeom prst="bentConnector2">
            <a:avLst/>
          </a:prstGeom>
          <a:ln w="76200">
            <a:solidFill>
              <a:srgbClr val="005DA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CuadroTexto 92">
            <a:extLst>
              <a:ext uri="{FF2B5EF4-FFF2-40B4-BE49-F238E27FC236}">
                <a16:creationId xmlns:a16="http://schemas.microsoft.com/office/drawing/2014/main" id="{B250C07D-6495-4526-9F1A-FB48264FE68C}"/>
              </a:ext>
            </a:extLst>
          </p:cNvPr>
          <p:cNvSpPr txBox="1"/>
          <p:nvPr/>
        </p:nvSpPr>
        <p:spPr>
          <a:xfrm>
            <a:off x="1224735" y="2899758"/>
            <a:ext cx="901209" cy="523220"/>
          </a:xfrm>
          <a:prstGeom prst="rect">
            <a:avLst/>
          </a:prstGeom>
          <a:noFill/>
        </p:spPr>
        <p:txBody>
          <a:bodyPr wrap="none" rtlCol="0">
            <a:spAutoFit/>
          </a:bodyPr>
          <a:lstStyle/>
          <a:p>
            <a:r>
              <a:rPr lang="es-ES" sz="2700" b="1" dirty="0">
                <a:latin typeface="Calibri" panose="020F0502020204030204" pitchFamily="34" charset="0"/>
              </a:rPr>
              <a:t>PPL1</a:t>
            </a:r>
          </a:p>
        </p:txBody>
      </p:sp>
      <p:sp>
        <p:nvSpPr>
          <p:cNvPr id="94" name="CuadroTexto 93">
            <a:extLst>
              <a:ext uri="{FF2B5EF4-FFF2-40B4-BE49-F238E27FC236}">
                <a16:creationId xmlns:a16="http://schemas.microsoft.com/office/drawing/2014/main" id="{4210CE13-5AD4-4481-80C4-4252C4808322}"/>
              </a:ext>
            </a:extLst>
          </p:cNvPr>
          <p:cNvSpPr txBox="1"/>
          <p:nvPr/>
        </p:nvSpPr>
        <p:spPr>
          <a:xfrm>
            <a:off x="6704004" y="3729549"/>
            <a:ext cx="901209" cy="523220"/>
          </a:xfrm>
          <a:prstGeom prst="rect">
            <a:avLst/>
          </a:prstGeom>
          <a:noFill/>
        </p:spPr>
        <p:txBody>
          <a:bodyPr wrap="none" rtlCol="0">
            <a:spAutoFit/>
          </a:bodyPr>
          <a:lstStyle/>
          <a:p>
            <a:r>
              <a:rPr lang="es-ES" sz="2700" b="1" dirty="0">
                <a:latin typeface="Calibri" panose="020F0502020204030204" pitchFamily="34" charset="0"/>
              </a:rPr>
              <a:t>PPL2</a:t>
            </a:r>
          </a:p>
        </p:txBody>
      </p:sp>
      <p:sp>
        <p:nvSpPr>
          <p:cNvPr id="95" name="CuadroTexto 94">
            <a:extLst>
              <a:ext uri="{FF2B5EF4-FFF2-40B4-BE49-F238E27FC236}">
                <a16:creationId xmlns:a16="http://schemas.microsoft.com/office/drawing/2014/main" id="{CD5631B4-80C5-4A9D-9E80-64B43F920057}"/>
              </a:ext>
            </a:extLst>
          </p:cNvPr>
          <p:cNvSpPr txBox="1"/>
          <p:nvPr/>
        </p:nvSpPr>
        <p:spPr>
          <a:xfrm>
            <a:off x="4892871" y="2083671"/>
            <a:ext cx="901209" cy="523220"/>
          </a:xfrm>
          <a:prstGeom prst="rect">
            <a:avLst/>
          </a:prstGeom>
          <a:noFill/>
        </p:spPr>
        <p:txBody>
          <a:bodyPr wrap="none" rtlCol="0">
            <a:spAutoFit/>
          </a:bodyPr>
          <a:lstStyle/>
          <a:p>
            <a:r>
              <a:rPr lang="es-ES" sz="2700" b="1" dirty="0">
                <a:latin typeface="Calibri" panose="020F0502020204030204" pitchFamily="34" charset="0"/>
              </a:rPr>
              <a:t>PPL3</a:t>
            </a:r>
          </a:p>
        </p:txBody>
      </p:sp>
      <p:pic>
        <p:nvPicPr>
          <p:cNvPr id="107" name="Picture 14">
            <a:extLst>
              <a:ext uri="{FF2B5EF4-FFF2-40B4-BE49-F238E27FC236}">
                <a16:creationId xmlns:a16="http://schemas.microsoft.com/office/drawing/2014/main" id="{73B93364-9100-4071-8330-B1C11FF096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32484" y="3867229"/>
            <a:ext cx="703081" cy="703081"/>
          </a:xfrm>
          <a:prstGeom prst="rect">
            <a:avLst/>
          </a:prstGeom>
          <a:noFill/>
        </p:spPr>
      </p:pic>
      <p:sp>
        <p:nvSpPr>
          <p:cNvPr id="108" name="Rectangle 15">
            <a:extLst>
              <a:ext uri="{FF2B5EF4-FFF2-40B4-BE49-F238E27FC236}">
                <a16:creationId xmlns:a16="http://schemas.microsoft.com/office/drawing/2014/main" id="{22C0144A-9760-4C0C-89BA-F8D4D7F9D070}"/>
              </a:ext>
            </a:extLst>
          </p:cNvPr>
          <p:cNvSpPr/>
          <p:nvPr/>
        </p:nvSpPr>
        <p:spPr>
          <a:xfrm>
            <a:off x="9955829" y="4020659"/>
            <a:ext cx="2519082" cy="369332"/>
          </a:xfrm>
          <a:prstGeom prst="rect">
            <a:avLst/>
          </a:prstGeom>
          <a:noFill/>
        </p:spPr>
        <p:txBody>
          <a:bodyPr wrap="square">
            <a:spAutoFit/>
          </a:bodyPr>
          <a:lstStyle/>
          <a:p>
            <a:pPr algn="just"/>
            <a:r>
              <a:rPr lang="en-GB" b="1" dirty="0"/>
              <a:t>R&amp;D Services</a:t>
            </a:r>
            <a:endParaRPr lang="en-US" dirty="0">
              <a:latin typeface="Calibri" panose="020F0502020204030204" pitchFamily="34" charset="0"/>
              <a:ea typeface="Times New Roman" panose="02020603050405020304" pitchFamily="18" charset="0"/>
            </a:endParaRPr>
          </a:p>
        </p:txBody>
      </p:sp>
      <p:pic>
        <p:nvPicPr>
          <p:cNvPr id="109" name="Picture 16">
            <a:extLst>
              <a:ext uri="{FF2B5EF4-FFF2-40B4-BE49-F238E27FC236}">
                <a16:creationId xmlns:a16="http://schemas.microsoft.com/office/drawing/2014/main" id="{6FDEF7AF-3B21-4CB8-8F1A-FDB509D6CB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1803" y="2046070"/>
            <a:ext cx="744973" cy="756798"/>
          </a:xfrm>
          <a:prstGeom prst="rect">
            <a:avLst/>
          </a:prstGeom>
          <a:noFill/>
        </p:spPr>
      </p:pic>
      <p:sp>
        <p:nvSpPr>
          <p:cNvPr id="110" name="Rectangle 17">
            <a:extLst>
              <a:ext uri="{FF2B5EF4-FFF2-40B4-BE49-F238E27FC236}">
                <a16:creationId xmlns:a16="http://schemas.microsoft.com/office/drawing/2014/main" id="{1BB42E3B-D314-4052-AA13-B37E3EDEC678}"/>
              </a:ext>
            </a:extLst>
          </p:cNvPr>
          <p:cNvSpPr/>
          <p:nvPr/>
        </p:nvSpPr>
        <p:spPr>
          <a:xfrm>
            <a:off x="9935565" y="3059212"/>
            <a:ext cx="1808738" cy="369332"/>
          </a:xfrm>
          <a:prstGeom prst="rect">
            <a:avLst/>
          </a:prstGeom>
          <a:noFill/>
        </p:spPr>
        <p:txBody>
          <a:bodyPr wrap="square">
            <a:spAutoFit/>
          </a:bodyPr>
          <a:lstStyle/>
          <a:p>
            <a:pPr algn="just"/>
            <a:r>
              <a:rPr lang="en-GB" b="1" dirty="0">
                <a:latin typeface="Calibri" panose="020F0502020204030204" pitchFamily="34" charset="0"/>
                <a:ea typeface="Times New Roman" panose="02020603050405020304" pitchFamily="18" charset="0"/>
              </a:rPr>
              <a:t>Renting Facilities</a:t>
            </a:r>
            <a:endParaRPr lang="en-US" dirty="0">
              <a:latin typeface="Calibri" panose="020F0502020204030204" pitchFamily="34" charset="0"/>
              <a:ea typeface="Times New Roman" panose="02020603050405020304" pitchFamily="18" charset="0"/>
            </a:endParaRPr>
          </a:p>
        </p:txBody>
      </p:sp>
      <p:pic>
        <p:nvPicPr>
          <p:cNvPr id="111" name="Picture 18">
            <a:extLst>
              <a:ext uri="{FF2B5EF4-FFF2-40B4-BE49-F238E27FC236}">
                <a16:creationId xmlns:a16="http://schemas.microsoft.com/office/drawing/2014/main" id="{9F8C09C3-B01A-4264-81D4-5CDF14FE61A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73161" y="4788277"/>
            <a:ext cx="682668" cy="707856"/>
          </a:xfrm>
          <a:prstGeom prst="rect">
            <a:avLst/>
          </a:prstGeom>
          <a:noFill/>
        </p:spPr>
      </p:pic>
      <p:sp>
        <p:nvSpPr>
          <p:cNvPr id="112" name="Rectangle 19">
            <a:extLst>
              <a:ext uri="{FF2B5EF4-FFF2-40B4-BE49-F238E27FC236}">
                <a16:creationId xmlns:a16="http://schemas.microsoft.com/office/drawing/2014/main" id="{4E2188DA-2E86-4DE9-9940-7823F1D56DFD}"/>
              </a:ext>
            </a:extLst>
          </p:cNvPr>
          <p:cNvSpPr/>
          <p:nvPr/>
        </p:nvSpPr>
        <p:spPr>
          <a:xfrm>
            <a:off x="9960815" y="4869849"/>
            <a:ext cx="2462739" cy="369332"/>
          </a:xfrm>
          <a:prstGeom prst="rect">
            <a:avLst/>
          </a:prstGeom>
          <a:noFill/>
        </p:spPr>
        <p:txBody>
          <a:bodyPr wrap="square">
            <a:spAutoFit/>
          </a:bodyPr>
          <a:lstStyle/>
          <a:p>
            <a:pPr algn="just"/>
            <a:r>
              <a:rPr lang="en-GB" b="1" dirty="0">
                <a:latin typeface="Calibri" panose="020F0502020204030204" pitchFamily="34" charset="0"/>
                <a:ea typeface="Times New Roman" panose="02020603050405020304" pitchFamily="18" charset="0"/>
              </a:rPr>
              <a:t>Training</a:t>
            </a:r>
            <a:endParaRPr lang="en-US" dirty="0">
              <a:latin typeface="Calibri" panose="020F0502020204030204" pitchFamily="34" charset="0"/>
              <a:ea typeface="Times New Roman" panose="02020603050405020304" pitchFamily="18" charset="0"/>
            </a:endParaRPr>
          </a:p>
        </p:txBody>
      </p:sp>
      <p:pic>
        <p:nvPicPr>
          <p:cNvPr id="113" name="Picture 8">
            <a:extLst>
              <a:ext uri="{FF2B5EF4-FFF2-40B4-BE49-F238E27FC236}">
                <a16:creationId xmlns:a16="http://schemas.microsoft.com/office/drawing/2014/main" id="{18450724-576C-424D-A7FF-763A83F116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505" y="2929917"/>
            <a:ext cx="706023" cy="706023"/>
          </a:xfrm>
          <a:prstGeom prst="rect">
            <a:avLst/>
          </a:prstGeom>
        </p:spPr>
      </p:pic>
      <p:sp>
        <p:nvSpPr>
          <p:cNvPr id="114" name="Rectangle 10">
            <a:extLst>
              <a:ext uri="{FF2B5EF4-FFF2-40B4-BE49-F238E27FC236}">
                <a16:creationId xmlns:a16="http://schemas.microsoft.com/office/drawing/2014/main" id="{2EA3555F-DDB1-4540-BF3C-D99631B84E26}"/>
              </a:ext>
            </a:extLst>
          </p:cNvPr>
          <p:cNvSpPr/>
          <p:nvPr/>
        </p:nvSpPr>
        <p:spPr>
          <a:xfrm>
            <a:off x="9983581" y="2263538"/>
            <a:ext cx="2460783" cy="646331"/>
          </a:xfrm>
          <a:prstGeom prst="rect">
            <a:avLst/>
          </a:prstGeom>
        </p:spPr>
        <p:txBody>
          <a:bodyPr wrap="square">
            <a:spAutoFit/>
          </a:bodyPr>
          <a:lstStyle/>
          <a:p>
            <a:pPr lvl="0" algn="just"/>
            <a:r>
              <a:rPr lang="en-GB" b="1" dirty="0"/>
              <a:t>Products</a:t>
            </a:r>
            <a:r>
              <a:rPr lang="en-GB" dirty="0"/>
              <a:t> </a:t>
            </a:r>
          </a:p>
          <a:p>
            <a:pPr lvl="0" algn="just"/>
            <a:endParaRPr lang="en-US" dirty="0"/>
          </a:p>
        </p:txBody>
      </p:sp>
      <p:sp>
        <p:nvSpPr>
          <p:cNvPr id="115" name="Rectangle 4">
            <a:extLst>
              <a:ext uri="{FF2B5EF4-FFF2-40B4-BE49-F238E27FC236}">
                <a16:creationId xmlns:a16="http://schemas.microsoft.com/office/drawing/2014/main" id="{BB099CBE-3430-42F2-B5AB-D17EDA3818E5}"/>
              </a:ext>
            </a:extLst>
          </p:cNvPr>
          <p:cNvSpPr/>
          <p:nvPr/>
        </p:nvSpPr>
        <p:spPr>
          <a:xfrm>
            <a:off x="-17721" y="774582"/>
            <a:ext cx="12263299" cy="82009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a:extLst>
              <a:ext uri="{FF2B5EF4-FFF2-40B4-BE49-F238E27FC236}">
                <a16:creationId xmlns:a16="http://schemas.microsoft.com/office/drawing/2014/main" id="{37726CAC-FC0D-42CD-A809-A884E775DD08}"/>
              </a:ext>
            </a:extLst>
          </p:cNvPr>
          <p:cNvSpPr/>
          <p:nvPr/>
        </p:nvSpPr>
        <p:spPr>
          <a:xfrm>
            <a:off x="65347" y="722532"/>
            <a:ext cx="12180232" cy="1338828"/>
          </a:xfrm>
          <a:prstGeom prst="rect">
            <a:avLst/>
          </a:prstGeom>
        </p:spPr>
        <p:txBody>
          <a:bodyPr wrap="square">
            <a:spAutoFit/>
          </a:bodyPr>
          <a:lstStyle/>
          <a:p>
            <a:r>
              <a:rPr lang="en-US" sz="2700" b="1" dirty="0">
                <a:solidFill>
                  <a:schemeClr val="bg1"/>
                </a:solidFill>
              </a:rPr>
              <a:t>e-Platform </a:t>
            </a:r>
            <a:r>
              <a:rPr lang="en-US" sz="2700" dirty="0">
                <a:solidFill>
                  <a:schemeClr val="bg1"/>
                </a:solidFill>
              </a:rPr>
              <a:t>is a joint venture which provides </a:t>
            </a:r>
            <a:r>
              <a:rPr lang="en-US" sz="2700" dirty="0" err="1">
                <a:solidFill>
                  <a:schemeClr val="bg1"/>
                </a:solidFill>
              </a:rPr>
              <a:t>nano</a:t>
            </a:r>
            <a:r>
              <a:rPr lang="en-US" sz="2700" dirty="0">
                <a:solidFill>
                  <a:schemeClr val="bg1"/>
                </a:solidFill>
              </a:rPr>
              <a:t>-enabled advanced composites solutions for parts manufacturers, mainly SMEs</a:t>
            </a:r>
            <a:r>
              <a:rPr lang="en-US" sz="1900" dirty="0">
                <a:solidFill>
                  <a:schemeClr val="bg1"/>
                </a:solidFill>
              </a:rPr>
              <a:t>  </a:t>
            </a:r>
            <a:r>
              <a:rPr lang="en-US" sz="2700" dirty="0">
                <a:solidFill>
                  <a:schemeClr val="bg1"/>
                </a:solidFill>
              </a:rPr>
              <a:t>(</a:t>
            </a:r>
            <a:r>
              <a:rPr lang="es-ES" sz="2700" b="1" dirty="0">
                <a:solidFill>
                  <a:schemeClr val="bg1"/>
                </a:solidFill>
              </a:rPr>
              <a:t>www.nanocomposites-hub.com</a:t>
            </a:r>
            <a:r>
              <a:rPr lang="es-ES" sz="2700" dirty="0">
                <a:solidFill>
                  <a:schemeClr val="bg1"/>
                </a:solidFill>
              </a:rPr>
              <a:t>)</a:t>
            </a:r>
          </a:p>
          <a:p>
            <a:endParaRPr lang="en-US" sz="2600" dirty="0">
              <a:solidFill>
                <a:schemeClr val="bg1"/>
              </a:solidFill>
            </a:endParaRPr>
          </a:p>
        </p:txBody>
      </p:sp>
      <p:pic>
        <p:nvPicPr>
          <p:cNvPr id="7" name="Imagen 6">
            <a:extLst>
              <a:ext uri="{FF2B5EF4-FFF2-40B4-BE49-F238E27FC236}">
                <a16:creationId xmlns:a16="http://schemas.microsoft.com/office/drawing/2014/main" id="{503CFBD8-86C8-4B09-B150-84AD479BBB5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156" y="1880881"/>
            <a:ext cx="2089952" cy="907345"/>
          </a:xfrm>
          <a:prstGeom prst="rect">
            <a:avLst/>
          </a:prstGeom>
          <a:ln>
            <a:solidFill>
              <a:srgbClr val="003366"/>
            </a:solidFill>
          </a:ln>
        </p:spPr>
      </p:pic>
      <p:sp>
        <p:nvSpPr>
          <p:cNvPr id="46" name="Title 1">
            <a:extLst>
              <a:ext uri="{FF2B5EF4-FFF2-40B4-BE49-F238E27FC236}">
                <a16:creationId xmlns:a16="http://schemas.microsoft.com/office/drawing/2014/main" id="{9216E72C-E07D-41D5-BABB-25CF35831DD4}"/>
              </a:ext>
            </a:extLst>
          </p:cNvPr>
          <p:cNvSpPr>
            <a:spLocks noGrp="1"/>
          </p:cNvSpPr>
          <p:nvPr>
            <p:ph type="title"/>
          </p:nvPr>
        </p:nvSpPr>
        <p:spPr>
          <a:xfrm>
            <a:off x="-17722" y="-4334"/>
            <a:ext cx="12247305" cy="765800"/>
          </a:xfrm>
          <a:solidFill>
            <a:srgbClr val="005DA2"/>
          </a:solidFill>
          <a:ln>
            <a:solidFill>
              <a:srgbClr val="74B898"/>
            </a:solidFill>
          </a:ln>
        </p:spPr>
        <p:style>
          <a:lnRef idx="1">
            <a:schemeClr val="accent6"/>
          </a:lnRef>
          <a:fillRef idx="3">
            <a:schemeClr val="accent6"/>
          </a:fillRef>
          <a:effectRef idx="2">
            <a:schemeClr val="accent6"/>
          </a:effectRef>
          <a:fontRef idx="minor">
            <a:schemeClr val="lt1"/>
          </a:fontRef>
        </p:style>
        <p:txBody>
          <a:bodyPr anchor="ctr">
            <a:normAutofit/>
          </a:bodyPr>
          <a:lstStyle/>
          <a:p>
            <a:r>
              <a:rPr lang="en-US" sz="3600" b="1" dirty="0">
                <a:latin typeface="Calibri" charset="0"/>
                <a:ea typeface="Calibri" charset="0"/>
                <a:cs typeface="Calibri" charset="0"/>
              </a:rPr>
              <a:t>The results: e-PLATFORM Products &amp; Services</a:t>
            </a:r>
          </a:p>
        </p:txBody>
      </p:sp>
      <p:pic>
        <p:nvPicPr>
          <p:cNvPr id="47" name="Picture 2" descr="D:\Ana\Proyectos\2015\PLATFORM\Project templates\Platform logo.bmp">
            <a:extLst>
              <a:ext uri="{FF2B5EF4-FFF2-40B4-BE49-F238E27FC236}">
                <a16:creationId xmlns:a16="http://schemas.microsoft.com/office/drawing/2014/main" id="{1ABA7690-9325-4BAE-9F88-A079E71EAE8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60997" y="76398"/>
            <a:ext cx="1023559" cy="6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348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992B73B7-1246-445B-BA68-6CA658FAAE2B}"/>
              </a:ext>
            </a:extLst>
          </p:cNvPr>
          <p:cNvSpPr txBox="1"/>
          <p:nvPr/>
        </p:nvSpPr>
        <p:spPr>
          <a:xfrm>
            <a:off x="4968351" y="948889"/>
            <a:ext cx="737702" cy="369332"/>
          </a:xfrm>
          <a:prstGeom prst="rect">
            <a:avLst/>
          </a:prstGeom>
          <a:noFill/>
        </p:spPr>
        <p:txBody>
          <a:bodyPr wrap="none" rtlCol="0">
            <a:spAutoFit/>
          </a:bodyPr>
          <a:lstStyle/>
          <a:p>
            <a:r>
              <a:rPr lang="es-ES" dirty="0"/>
              <a:t>TRL 6</a:t>
            </a:r>
          </a:p>
        </p:txBody>
      </p:sp>
      <p:sp>
        <p:nvSpPr>
          <p:cNvPr id="62" name="CuadroTexto 61">
            <a:extLst>
              <a:ext uri="{FF2B5EF4-FFF2-40B4-BE49-F238E27FC236}">
                <a16:creationId xmlns:a16="http://schemas.microsoft.com/office/drawing/2014/main" id="{8AF4EBE0-2CF1-42AC-9C4C-3E339099256B}"/>
              </a:ext>
            </a:extLst>
          </p:cNvPr>
          <p:cNvSpPr txBox="1"/>
          <p:nvPr/>
        </p:nvSpPr>
        <p:spPr>
          <a:xfrm>
            <a:off x="4968351" y="4851423"/>
            <a:ext cx="737702" cy="369332"/>
          </a:xfrm>
          <a:prstGeom prst="rect">
            <a:avLst/>
          </a:prstGeom>
          <a:noFill/>
        </p:spPr>
        <p:txBody>
          <a:bodyPr wrap="none" rtlCol="0">
            <a:spAutoFit/>
          </a:bodyPr>
          <a:lstStyle/>
          <a:p>
            <a:r>
              <a:rPr lang="es-ES" dirty="0"/>
              <a:t>TRL 5</a:t>
            </a:r>
          </a:p>
        </p:txBody>
      </p:sp>
      <p:sp>
        <p:nvSpPr>
          <p:cNvPr id="63" name="CuadroTexto 62">
            <a:extLst>
              <a:ext uri="{FF2B5EF4-FFF2-40B4-BE49-F238E27FC236}">
                <a16:creationId xmlns:a16="http://schemas.microsoft.com/office/drawing/2014/main" id="{306547CA-206B-4858-A006-9E5BABC5F992}"/>
              </a:ext>
            </a:extLst>
          </p:cNvPr>
          <p:cNvSpPr txBox="1"/>
          <p:nvPr/>
        </p:nvSpPr>
        <p:spPr>
          <a:xfrm>
            <a:off x="4908870" y="2903168"/>
            <a:ext cx="737702" cy="369332"/>
          </a:xfrm>
          <a:prstGeom prst="rect">
            <a:avLst/>
          </a:prstGeom>
          <a:noFill/>
        </p:spPr>
        <p:txBody>
          <a:bodyPr wrap="none" rtlCol="0">
            <a:spAutoFit/>
          </a:bodyPr>
          <a:lstStyle/>
          <a:p>
            <a:r>
              <a:rPr lang="es-ES" dirty="0"/>
              <a:t>TRL 6</a:t>
            </a:r>
          </a:p>
        </p:txBody>
      </p:sp>
      <p:sp>
        <p:nvSpPr>
          <p:cNvPr id="50" name="Rectángulo 49">
            <a:extLst>
              <a:ext uri="{FF2B5EF4-FFF2-40B4-BE49-F238E27FC236}">
                <a16:creationId xmlns:a16="http://schemas.microsoft.com/office/drawing/2014/main" id="{B794146B-16FB-43F1-8805-1A8E92DCA819}"/>
              </a:ext>
            </a:extLst>
          </p:cNvPr>
          <p:cNvSpPr/>
          <p:nvPr/>
        </p:nvSpPr>
        <p:spPr>
          <a:xfrm>
            <a:off x="88502" y="925779"/>
            <a:ext cx="5688369" cy="1711521"/>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9" name="Imagen 78">
            <a:extLst>
              <a:ext uri="{FF2B5EF4-FFF2-40B4-BE49-F238E27FC236}">
                <a16:creationId xmlns:a16="http://schemas.microsoft.com/office/drawing/2014/main" id="{D0FAAC6E-F180-47C3-806C-6D3AF217A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252" y="977975"/>
            <a:ext cx="2857115" cy="1607127"/>
          </a:xfrm>
          <a:prstGeom prst="rect">
            <a:avLst/>
          </a:prstGeom>
        </p:spPr>
      </p:pic>
      <p:sp>
        <p:nvSpPr>
          <p:cNvPr id="80" name="Rectángulo 79">
            <a:extLst>
              <a:ext uri="{FF2B5EF4-FFF2-40B4-BE49-F238E27FC236}">
                <a16:creationId xmlns:a16="http://schemas.microsoft.com/office/drawing/2014/main" id="{D09DDAD1-F190-4C7B-9F77-7D222ABD236A}"/>
              </a:ext>
            </a:extLst>
          </p:cNvPr>
          <p:cNvSpPr/>
          <p:nvPr/>
        </p:nvSpPr>
        <p:spPr>
          <a:xfrm>
            <a:off x="69550" y="965262"/>
            <a:ext cx="3207658" cy="1200329"/>
          </a:xfrm>
          <a:prstGeom prst="rect">
            <a:avLst/>
          </a:prstGeom>
        </p:spPr>
        <p:txBody>
          <a:bodyPr wrap="square">
            <a:spAutoFit/>
          </a:bodyPr>
          <a:lstStyle/>
          <a:p>
            <a:r>
              <a:rPr lang="en-US" altLang="es-ES" b="1" dirty="0">
                <a:solidFill>
                  <a:srgbClr val="002060"/>
                </a:solidFill>
                <a:latin typeface="Arial" panose="020B0604020202020204" pitchFamily="34" charset="0"/>
                <a:ea typeface="Calibri" charset="0"/>
                <a:cs typeface="Arial" panose="020B0604020202020204" pitchFamily="34" charset="0"/>
              </a:rPr>
              <a:t>PLATFORM Pilot Line 1 </a:t>
            </a:r>
            <a:r>
              <a:rPr lang="en-US" altLang="es-ES" b="1" dirty="0" err="1">
                <a:solidFill>
                  <a:srgbClr val="002060"/>
                </a:solidFill>
                <a:latin typeface="Arial" panose="020B0604020202020204" pitchFamily="34" charset="0"/>
                <a:ea typeface="Calibri" charset="0"/>
                <a:cs typeface="Arial" panose="020B0604020202020204" pitchFamily="34" charset="0"/>
              </a:rPr>
              <a:t>Buckypapers</a:t>
            </a:r>
            <a:endParaRPr lang="en-US" altLang="es-ES" b="1" dirty="0">
              <a:solidFill>
                <a:srgbClr val="002060"/>
              </a:solidFill>
              <a:latin typeface="Arial" panose="020B0604020202020204" pitchFamily="34" charset="0"/>
              <a:ea typeface="Calibri" charset="0"/>
              <a:cs typeface="Arial" panose="020B0604020202020204" pitchFamily="34" charset="0"/>
            </a:endParaRPr>
          </a:p>
          <a:p>
            <a:r>
              <a:rPr lang="en-US" altLang="es-ES" dirty="0">
                <a:solidFill>
                  <a:srgbClr val="002060"/>
                </a:solidFill>
                <a:latin typeface="Arial" panose="020B0604020202020204" pitchFamily="34" charset="0"/>
                <a:ea typeface="Calibri" charset="0"/>
                <a:cs typeface="Arial" panose="020B0604020202020204" pitchFamily="34" charset="0"/>
              </a:rPr>
              <a:t>(Vacuum filtration)</a:t>
            </a:r>
          </a:p>
          <a:p>
            <a:r>
              <a:rPr lang="en-US" altLang="es-ES" dirty="0">
                <a:solidFill>
                  <a:srgbClr val="002060"/>
                </a:solidFill>
                <a:latin typeface="Arial" panose="020B0604020202020204" pitchFamily="34" charset="0"/>
                <a:ea typeface="Calibri" charset="0"/>
                <a:cs typeface="Arial" panose="020B0604020202020204" pitchFamily="34" charset="0"/>
              </a:rPr>
              <a:t>PC: 2 m</a:t>
            </a:r>
            <a:r>
              <a:rPr lang="en-US" altLang="es-ES" baseline="30000" dirty="0">
                <a:solidFill>
                  <a:srgbClr val="002060"/>
                </a:solidFill>
                <a:latin typeface="Arial" panose="020B0604020202020204" pitchFamily="34" charset="0"/>
                <a:ea typeface="Calibri" charset="0"/>
                <a:cs typeface="Arial" panose="020B0604020202020204" pitchFamily="34" charset="0"/>
              </a:rPr>
              <a:t>2</a:t>
            </a:r>
            <a:r>
              <a:rPr lang="en-US" altLang="es-ES" dirty="0">
                <a:solidFill>
                  <a:srgbClr val="002060"/>
                </a:solidFill>
                <a:latin typeface="Arial" panose="020B0604020202020204" pitchFamily="34" charset="0"/>
                <a:ea typeface="Calibri" charset="0"/>
                <a:cs typeface="Arial" panose="020B0604020202020204" pitchFamily="34" charset="0"/>
              </a:rPr>
              <a:t>/day</a:t>
            </a:r>
          </a:p>
        </p:txBody>
      </p:sp>
      <p:sp>
        <p:nvSpPr>
          <p:cNvPr id="81" name="Rectángulo 80">
            <a:extLst>
              <a:ext uri="{FF2B5EF4-FFF2-40B4-BE49-F238E27FC236}">
                <a16:creationId xmlns:a16="http://schemas.microsoft.com/office/drawing/2014/main" id="{0D409781-2CA3-4A52-91A5-59A9D3681312}"/>
              </a:ext>
            </a:extLst>
          </p:cNvPr>
          <p:cNvSpPr/>
          <p:nvPr/>
        </p:nvSpPr>
        <p:spPr>
          <a:xfrm>
            <a:off x="47859" y="2268320"/>
            <a:ext cx="2425599" cy="369332"/>
          </a:xfrm>
          <a:prstGeom prst="rect">
            <a:avLst/>
          </a:prstGeom>
          <a:ln>
            <a:noFill/>
          </a:ln>
        </p:spPr>
        <p:txBody>
          <a:bodyPr wrap="none">
            <a:spAutoFit/>
          </a:bodyPr>
          <a:lstStyle/>
          <a:p>
            <a:pPr algn="ctr" fontAlgn="ctr"/>
            <a:r>
              <a:rPr lang="es-ES" i="1" dirty="0">
                <a:solidFill>
                  <a:srgbClr val="00B0F0"/>
                </a:solidFill>
                <a:latin typeface="Arial Narrow" panose="020B0606020202030204" pitchFamily="34" charset="0"/>
              </a:rPr>
              <a:t>CNT </a:t>
            </a:r>
            <a:r>
              <a:rPr lang="es-ES" i="1" dirty="0" err="1">
                <a:solidFill>
                  <a:srgbClr val="00B0F0"/>
                </a:solidFill>
                <a:latin typeface="Arial Narrow" panose="020B0606020202030204" pitchFamily="34" charset="0"/>
              </a:rPr>
              <a:t>waterbone</a:t>
            </a:r>
            <a:r>
              <a:rPr lang="es-ES" i="1" dirty="0">
                <a:solidFill>
                  <a:srgbClr val="00B0F0"/>
                </a:solidFill>
                <a:latin typeface="Arial Narrow" panose="020B0606020202030204" pitchFamily="34" charset="0"/>
              </a:rPr>
              <a:t> </a:t>
            </a:r>
            <a:r>
              <a:rPr lang="es-ES" i="1" dirty="0" err="1">
                <a:solidFill>
                  <a:srgbClr val="00B0F0"/>
                </a:solidFill>
                <a:latin typeface="Arial Narrow" panose="020B0606020202030204" pitchFamily="34" charset="0"/>
              </a:rPr>
              <a:t>dispersion</a:t>
            </a:r>
            <a:endParaRPr lang="es-ES" i="1" dirty="0">
              <a:solidFill>
                <a:srgbClr val="00B0F0"/>
              </a:solidFill>
              <a:latin typeface="Arial Narrow" panose="020B0606020202030204" pitchFamily="34" charset="0"/>
            </a:endParaRPr>
          </a:p>
        </p:txBody>
      </p:sp>
      <p:sp>
        <p:nvSpPr>
          <p:cNvPr id="83" name="Rectángulo 82">
            <a:extLst>
              <a:ext uri="{FF2B5EF4-FFF2-40B4-BE49-F238E27FC236}">
                <a16:creationId xmlns:a16="http://schemas.microsoft.com/office/drawing/2014/main" id="{41643B93-C23B-46E5-BE5E-FDA735A6B1CC}"/>
              </a:ext>
            </a:extLst>
          </p:cNvPr>
          <p:cNvSpPr/>
          <p:nvPr/>
        </p:nvSpPr>
        <p:spPr>
          <a:xfrm>
            <a:off x="86264" y="4820575"/>
            <a:ext cx="5690607" cy="1711521"/>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Rectángulo 83">
            <a:extLst>
              <a:ext uri="{FF2B5EF4-FFF2-40B4-BE49-F238E27FC236}">
                <a16:creationId xmlns:a16="http://schemas.microsoft.com/office/drawing/2014/main" id="{E956430F-1DDF-488F-8F4D-999F3EF37CE6}"/>
              </a:ext>
            </a:extLst>
          </p:cNvPr>
          <p:cNvSpPr/>
          <p:nvPr/>
        </p:nvSpPr>
        <p:spPr>
          <a:xfrm>
            <a:off x="86264" y="2842563"/>
            <a:ext cx="5688369" cy="1750147"/>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5" name="Picture 33">
            <a:extLst>
              <a:ext uri="{FF2B5EF4-FFF2-40B4-BE49-F238E27FC236}">
                <a16:creationId xmlns:a16="http://schemas.microsoft.com/office/drawing/2014/main" id="{1E0F94B1-79E8-4F0E-B7C3-513716DA307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51398" y="2876467"/>
            <a:ext cx="2868304" cy="1702388"/>
          </a:xfrm>
          <a:prstGeom prst="rect">
            <a:avLst/>
          </a:prstGeom>
          <a:noFill/>
        </p:spPr>
      </p:pic>
      <p:pic>
        <p:nvPicPr>
          <p:cNvPr id="87" name="Imagen 86">
            <a:extLst>
              <a:ext uri="{FF2B5EF4-FFF2-40B4-BE49-F238E27FC236}">
                <a16:creationId xmlns:a16="http://schemas.microsoft.com/office/drawing/2014/main" id="{EEC0C812-93DC-4266-9F8F-E0C4B261FD78}"/>
              </a:ext>
            </a:extLst>
          </p:cNvPr>
          <p:cNvPicPr>
            <a:picLocks noChangeAspect="1"/>
          </p:cNvPicPr>
          <p:nvPr/>
        </p:nvPicPr>
        <p:blipFill>
          <a:blip r:embed="rId5"/>
          <a:stretch>
            <a:fillRect/>
          </a:stretch>
        </p:blipFill>
        <p:spPr>
          <a:xfrm>
            <a:off x="2837543" y="4875234"/>
            <a:ext cx="2873308" cy="1632284"/>
          </a:xfrm>
          <a:prstGeom prst="rect">
            <a:avLst/>
          </a:prstGeom>
        </p:spPr>
      </p:pic>
      <p:sp>
        <p:nvSpPr>
          <p:cNvPr id="88" name="Rectángulo 87">
            <a:extLst>
              <a:ext uri="{FF2B5EF4-FFF2-40B4-BE49-F238E27FC236}">
                <a16:creationId xmlns:a16="http://schemas.microsoft.com/office/drawing/2014/main" id="{0B83EC89-7EC5-42FC-956D-4333512D56B4}"/>
              </a:ext>
            </a:extLst>
          </p:cNvPr>
          <p:cNvSpPr/>
          <p:nvPr/>
        </p:nvSpPr>
        <p:spPr>
          <a:xfrm>
            <a:off x="69275" y="2925500"/>
            <a:ext cx="6096000" cy="1200329"/>
          </a:xfrm>
          <a:prstGeom prst="rect">
            <a:avLst/>
          </a:prstGeom>
        </p:spPr>
        <p:txBody>
          <a:bodyPr>
            <a:spAutoFit/>
          </a:bodyPr>
          <a:lstStyle/>
          <a:p>
            <a:r>
              <a:rPr lang="en-US" altLang="es-ES" b="1" dirty="0">
                <a:solidFill>
                  <a:srgbClr val="002060"/>
                </a:solidFill>
                <a:latin typeface="Arial" panose="020B0604020202020204" pitchFamily="34" charset="0"/>
                <a:ea typeface="Calibri" charset="0"/>
                <a:cs typeface="Arial" panose="020B0604020202020204" pitchFamily="34" charset="0"/>
              </a:rPr>
              <a:t>PLATFORM Pilot Line 2 </a:t>
            </a:r>
          </a:p>
          <a:p>
            <a:r>
              <a:rPr lang="en-US" altLang="es-ES" b="1" dirty="0">
                <a:solidFill>
                  <a:srgbClr val="002060"/>
                </a:solidFill>
                <a:latin typeface="Arial" panose="020B0604020202020204" pitchFamily="34" charset="0"/>
                <a:ea typeface="Calibri" charset="0"/>
                <a:cs typeface="Arial" panose="020B0604020202020204" pitchFamily="34" charset="0"/>
              </a:rPr>
              <a:t>CNT-doped prepregs</a:t>
            </a:r>
          </a:p>
          <a:p>
            <a:r>
              <a:rPr lang="en-US" altLang="es-ES" dirty="0">
                <a:solidFill>
                  <a:srgbClr val="002060"/>
                </a:solidFill>
                <a:latin typeface="Arial" panose="020B0604020202020204" pitchFamily="34" charset="0"/>
                <a:ea typeface="Calibri" charset="0"/>
                <a:cs typeface="Arial" panose="020B0604020202020204" pitchFamily="34" charset="0"/>
              </a:rPr>
              <a:t>(Hot pressed)</a:t>
            </a:r>
          </a:p>
          <a:p>
            <a:r>
              <a:rPr lang="en-US" altLang="es-ES" dirty="0">
                <a:solidFill>
                  <a:srgbClr val="002060"/>
                </a:solidFill>
                <a:latin typeface="Arial" panose="020B0604020202020204" pitchFamily="34" charset="0"/>
                <a:ea typeface="Calibri" charset="0"/>
                <a:cs typeface="Arial" panose="020B0604020202020204" pitchFamily="34" charset="0"/>
              </a:rPr>
              <a:t>PC: 500 m</a:t>
            </a:r>
            <a:r>
              <a:rPr lang="en-US" altLang="es-ES" baseline="30000" dirty="0">
                <a:solidFill>
                  <a:srgbClr val="002060"/>
                </a:solidFill>
                <a:latin typeface="Arial" panose="020B0604020202020204" pitchFamily="34" charset="0"/>
                <a:ea typeface="Calibri" charset="0"/>
                <a:cs typeface="Arial" panose="020B0604020202020204" pitchFamily="34" charset="0"/>
              </a:rPr>
              <a:t>2</a:t>
            </a:r>
            <a:r>
              <a:rPr lang="en-US" altLang="es-ES" dirty="0">
                <a:solidFill>
                  <a:srgbClr val="002060"/>
                </a:solidFill>
                <a:latin typeface="Arial" panose="020B0604020202020204" pitchFamily="34" charset="0"/>
                <a:ea typeface="Calibri" charset="0"/>
                <a:cs typeface="Arial" panose="020B0604020202020204" pitchFamily="34" charset="0"/>
              </a:rPr>
              <a:t>/day </a:t>
            </a:r>
          </a:p>
        </p:txBody>
      </p:sp>
      <p:sp>
        <p:nvSpPr>
          <p:cNvPr id="89" name="Rectángulo 88">
            <a:extLst>
              <a:ext uri="{FF2B5EF4-FFF2-40B4-BE49-F238E27FC236}">
                <a16:creationId xmlns:a16="http://schemas.microsoft.com/office/drawing/2014/main" id="{3D31354C-6FE4-43ED-80BB-D4AF8E1D3DF4}"/>
              </a:ext>
            </a:extLst>
          </p:cNvPr>
          <p:cNvSpPr/>
          <p:nvPr/>
        </p:nvSpPr>
        <p:spPr>
          <a:xfrm>
            <a:off x="79265" y="4828983"/>
            <a:ext cx="3371914" cy="1200329"/>
          </a:xfrm>
          <a:prstGeom prst="rect">
            <a:avLst/>
          </a:prstGeom>
        </p:spPr>
        <p:txBody>
          <a:bodyPr wrap="square">
            <a:spAutoFit/>
          </a:bodyPr>
          <a:lstStyle/>
          <a:p>
            <a:r>
              <a:rPr lang="en-US" altLang="es-ES" b="1" dirty="0">
                <a:solidFill>
                  <a:srgbClr val="002060"/>
                </a:solidFill>
                <a:latin typeface="Arial" panose="020B0604020202020204" pitchFamily="34" charset="0"/>
                <a:ea typeface="Calibri" charset="0"/>
                <a:cs typeface="Arial" panose="020B0604020202020204" pitchFamily="34" charset="0"/>
              </a:rPr>
              <a:t>PLATFORM Pilot Line 3 </a:t>
            </a:r>
          </a:p>
          <a:p>
            <a:r>
              <a:rPr lang="en-US" altLang="es-ES" b="1" dirty="0">
                <a:solidFill>
                  <a:srgbClr val="002060"/>
                </a:solidFill>
                <a:latin typeface="Arial" panose="020B0604020202020204" pitchFamily="34" charset="0"/>
                <a:ea typeface="Calibri" charset="0"/>
                <a:cs typeface="Arial" panose="020B0604020202020204" pitchFamily="34" charset="0"/>
              </a:rPr>
              <a:t>CNT-doped veils</a:t>
            </a:r>
          </a:p>
          <a:p>
            <a:r>
              <a:rPr lang="en-US" altLang="es-ES" dirty="0">
                <a:solidFill>
                  <a:srgbClr val="002060"/>
                </a:solidFill>
                <a:latin typeface="Arial" panose="020B0604020202020204" pitchFamily="34" charset="0"/>
                <a:ea typeface="Calibri" charset="0"/>
                <a:cs typeface="Arial" panose="020B0604020202020204" pitchFamily="34" charset="0"/>
              </a:rPr>
              <a:t>(Melt-blown)</a:t>
            </a:r>
          </a:p>
          <a:p>
            <a:r>
              <a:rPr lang="en-US" altLang="es-ES" dirty="0">
                <a:solidFill>
                  <a:srgbClr val="002060"/>
                </a:solidFill>
                <a:latin typeface="Arial" panose="020B0604020202020204" pitchFamily="34" charset="0"/>
                <a:ea typeface="Calibri" charset="0"/>
                <a:cs typeface="Arial" panose="020B0604020202020204" pitchFamily="34" charset="0"/>
              </a:rPr>
              <a:t>PC: 50 m</a:t>
            </a:r>
            <a:r>
              <a:rPr lang="en-US" altLang="es-ES" baseline="30000" dirty="0">
                <a:solidFill>
                  <a:srgbClr val="002060"/>
                </a:solidFill>
                <a:latin typeface="Arial" panose="020B0604020202020204" pitchFamily="34" charset="0"/>
                <a:ea typeface="Calibri" charset="0"/>
                <a:cs typeface="Arial" panose="020B0604020202020204" pitchFamily="34" charset="0"/>
              </a:rPr>
              <a:t>2</a:t>
            </a:r>
            <a:r>
              <a:rPr lang="en-US" altLang="es-ES" dirty="0">
                <a:solidFill>
                  <a:srgbClr val="002060"/>
                </a:solidFill>
                <a:latin typeface="Arial" panose="020B0604020202020204" pitchFamily="34" charset="0"/>
                <a:ea typeface="Calibri" charset="0"/>
                <a:cs typeface="Arial" panose="020B0604020202020204" pitchFamily="34" charset="0"/>
              </a:rPr>
              <a:t>/day</a:t>
            </a:r>
          </a:p>
        </p:txBody>
      </p:sp>
      <p:sp>
        <p:nvSpPr>
          <p:cNvPr id="90" name="Rectángulo 89">
            <a:extLst>
              <a:ext uri="{FF2B5EF4-FFF2-40B4-BE49-F238E27FC236}">
                <a16:creationId xmlns:a16="http://schemas.microsoft.com/office/drawing/2014/main" id="{DD1F7AED-7697-4CF8-AE0B-4678C4B15437}"/>
              </a:ext>
            </a:extLst>
          </p:cNvPr>
          <p:cNvSpPr/>
          <p:nvPr/>
        </p:nvSpPr>
        <p:spPr>
          <a:xfrm>
            <a:off x="69275" y="4245710"/>
            <a:ext cx="1538370" cy="369332"/>
          </a:xfrm>
          <a:prstGeom prst="rect">
            <a:avLst/>
          </a:prstGeom>
          <a:ln>
            <a:noFill/>
          </a:ln>
        </p:spPr>
        <p:txBody>
          <a:bodyPr wrap="none">
            <a:spAutoFit/>
          </a:bodyPr>
          <a:lstStyle/>
          <a:p>
            <a:pPr algn="ctr" fontAlgn="ctr"/>
            <a:r>
              <a:rPr lang="es-ES" i="1" dirty="0">
                <a:solidFill>
                  <a:srgbClr val="00B0F0"/>
                </a:solidFill>
                <a:latin typeface="Arial Narrow" panose="020B0606020202030204" pitchFamily="34" charset="0"/>
              </a:rPr>
              <a:t>CNT-TP </a:t>
            </a:r>
            <a:r>
              <a:rPr lang="es-ES" i="1" dirty="0" err="1">
                <a:solidFill>
                  <a:srgbClr val="00B0F0"/>
                </a:solidFill>
                <a:latin typeface="Arial Narrow" panose="020B0606020202030204" pitchFamily="34" charset="0"/>
              </a:rPr>
              <a:t>powder</a:t>
            </a:r>
            <a:endParaRPr lang="es-ES" i="1" dirty="0">
              <a:solidFill>
                <a:srgbClr val="00B0F0"/>
              </a:solidFill>
              <a:latin typeface="Arial Narrow" panose="020B0606020202030204" pitchFamily="34" charset="0"/>
            </a:endParaRPr>
          </a:p>
        </p:txBody>
      </p:sp>
      <p:sp>
        <p:nvSpPr>
          <p:cNvPr id="91" name="Rectángulo 90">
            <a:extLst>
              <a:ext uri="{FF2B5EF4-FFF2-40B4-BE49-F238E27FC236}">
                <a16:creationId xmlns:a16="http://schemas.microsoft.com/office/drawing/2014/main" id="{03B08393-F339-4B9A-8FFA-3563036DE2E4}"/>
              </a:ext>
            </a:extLst>
          </p:cNvPr>
          <p:cNvSpPr/>
          <p:nvPr/>
        </p:nvSpPr>
        <p:spPr>
          <a:xfrm>
            <a:off x="79265" y="6171172"/>
            <a:ext cx="1959960" cy="369332"/>
          </a:xfrm>
          <a:prstGeom prst="rect">
            <a:avLst/>
          </a:prstGeom>
        </p:spPr>
        <p:txBody>
          <a:bodyPr wrap="none">
            <a:spAutoFit/>
          </a:bodyPr>
          <a:lstStyle/>
          <a:p>
            <a:pPr algn="ctr" fontAlgn="ctr"/>
            <a:r>
              <a:rPr lang="es-ES" i="1" dirty="0">
                <a:solidFill>
                  <a:srgbClr val="00B0F0"/>
                </a:solidFill>
                <a:latin typeface="Arial Narrow" panose="020B0606020202030204" pitchFamily="34" charset="0"/>
              </a:rPr>
              <a:t>CNT-TP </a:t>
            </a:r>
            <a:r>
              <a:rPr lang="es-ES" i="1" dirty="0" err="1">
                <a:solidFill>
                  <a:srgbClr val="00B0F0"/>
                </a:solidFill>
                <a:latin typeface="Arial Narrow" panose="020B0606020202030204" pitchFamily="34" charset="0"/>
              </a:rPr>
              <a:t>masterbatch</a:t>
            </a:r>
            <a:endParaRPr lang="es-ES" i="1" dirty="0">
              <a:solidFill>
                <a:srgbClr val="00B0F0"/>
              </a:solidFill>
              <a:latin typeface="Arial Narrow" panose="020B0606020202030204" pitchFamily="34" charset="0"/>
            </a:endParaRPr>
          </a:p>
        </p:txBody>
      </p:sp>
      <p:cxnSp>
        <p:nvCxnSpPr>
          <p:cNvPr id="96" name="Conector recto de flecha 95">
            <a:extLst>
              <a:ext uri="{FF2B5EF4-FFF2-40B4-BE49-F238E27FC236}">
                <a16:creationId xmlns:a16="http://schemas.microsoft.com/office/drawing/2014/main" id="{9DC98135-A487-443A-A562-E73635D65992}"/>
              </a:ext>
            </a:extLst>
          </p:cNvPr>
          <p:cNvCxnSpPr>
            <a:cxnSpLocks/>
          </p:cNvCxnSpPr>
          <p:nvPr/>
        </p:nvCxnSpPr>
        <p:spPr>
          <a:xfrm>
            <a:off x="1607645" y="4460285"/>
            <a:ext cx="125760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ector recto de flecha 96">
            <a:extLst>
              <a:ext uri="{FF2B5EF4-FFF2-40B4-BE49-F238E27FC236}">
                <a16:creationId xmlns:a16="http://schemas.microsoft.com/office/drawing/2014/main" id="{3BB374F9-9042-4C22-A349-2691C3F13D3F}"/>
              </a:ext>
            </a:extLst>
          </p:cNvPr>
          <p:cNvCxnSpPr>
            <a:cxnSpLocks/>
          </p:cNvCxnSpPr>
          <p:nvPr/>
        </p:nvCxnSpPr>
        <p:spPr>
          <a:xfrm>
            <a:off x="2011515" y="6383548"/>
            <a:ext cx="82602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ector recto de flecha 97">
            <a:extLst>
              <a:ext uri="{FF2B5EF4-FFF2-40B4-BE49-F238E27FC236}">
                <a16:creationId xmlns:a16="http://schemas.microsoft.com/office/drawing/2014/main" id="{8FFE9DC3-49E0-46A5-AA47-375BA3D40521}"/>
              </a:ext>
            </a:extLst>
          </p:cNvPr>
          <p:cNvCxnSpPr>
            <a:cxnSpLocks/>
          </p:cNvCxnSpPr>
          <p:nvPr/>
        </p:nvCxnSpPr>
        <p:spPr>
          <a:xfrm>
            <a:off x="2414954" y="2480696"/>
            <a:ext cx="450298"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9" name="Rectángulo 98">
            <a:extLst>
              <a:ext uri="{FF2B5EF4-FFF2-40B4-BE49-F238E27FC236}">
                <a16:creationId xmlns:a16="http://schemas.microsoft.com/office/drawing/2014/main" id="{542747DA-50EF-4E91-B34B-8CE989E177E7}"/>
              </a:ext>
            </a:extLst>
          </p:cNvPr>
          <p:cNvSpPr/>
          <p:nvPr/>
        </p:nvSpPr>
        <p:spPr>
          <a:xfrm>
            <a:off x="6376354" y="4820575"/>
            <a:ext cx="5688369" cy="1711521"/>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Rectángulo 99">
            <a:extLst>
              <a:ext uri="{FF2B5EF4-FFF2-40B4-BE49-F238E27FC236}">
                <a16:creationId xmlns:a16="http://schemas.microsoft.com/office/drawing/2014/main" id="{225DED64-07AD-4A0F-9EC1-A695682F91C7}"/>
              </a:ext>
            </a:extLst>
          </p:cNvPr>
          <p:cNvSpPr/>
          <p:nvPr/>
        </p:nvSpPr>
        <p:spPr>
          <a:xfrm>
            <a:off x="6388531" y="2875921"/>
            <a:ext cx="5688369" cy="1711521"/>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1" name="Rectángulo 100">
            <a:extLst>
              <a:ext uri="{FF2B5EF4-FFF2-40B4-BE49-F238E27FC236}">
                <a16:creationId xmlns:a16="http://schemas.microsoft.com/office/drawing/2014/main" id="{7910045C-9719-4215-BD02-D1DE5B922061}"/>
              </a:ext>
            </a:extLst>
          </p:cNvPr>
          <p:cNvSpPr/>
          <p:nvPr/>
        </p:nvSpPr>
        <p:spPr>
          <a:xfrm>
            <a:off x="6388532" y="925357"/>
            <a:ext cx="5688369" cy="1711943"/>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Rectángulo 101">
            <a:extLst>
              <a:ext uri="{FF2B5EF4-FFF2-40B4-BE49-F238E27FC236}">
                <a16:creationId xmlns:a16="http://schemas.microsoft.com/office/drawing/2014/main" id="{6040DCAC-F06D-4F4E-A27A-E83C2C3225CA}"/>
              </a:ext>
            </a:extLst>
          </p:cNvPr>
          <p:cNvSpPr/>
          <p:nvPr/>
        </p:nvSpPr>
        <p:spPr>
          <a:xfrm>
            <a:off x="8736282" y="1080452"/>
            <a:ext cx="3370569" cy="1200329"/>
          </a:xfrm>
          <a:prstGeom prst="rect">
            <a:avLst/>
          </a:prstGeom>
        </p:spPr>
        <p:txBody>
          <a:bodyPr wrap="square">
            <a:spAutoFit/>
          </a:bodyPr>
          <a:lstStyle/>
          <a:p>
            <a:r>
              <a:rPr lang="en-US" altLang="es-ES" b="1" dirty="0">
                <a:latin typeface="Arial" panose="020B0604020202020204" pitchFamily="34" charset="0"/>
                <a:ea typeface="Calibri" charset="0"/>
                <a:cs typeface="Arial" panose="020B0604020202020204" pitchFamily="34" charset="0"/>
              </a:rPr>
              <a:t>Bucky papers</a:t>
            </a:r>
            <a:r>
              <a:rPr lang="en-US" altLang="es-ES" dirty="0">
                <a:latin typeface="Arial" panose="020B0604020202020204" pitchFamily="34" charset="0"/>
                <a:ea typeface="Calibri" charset="0"/>
                <a:cs typeface="Arial" panose="020B0604020202020204" pitchFamily="34" charset="0"/>
              </a:rPr>
              <a:t> are  a continuous self-supporting thin sheet/membrane consisting of 100 % of entangled CNTs</a:t>
            </a:r>
          </a:p>
        </p:txBody>
      </p:sp>
      <p:pic>
        <p:nvPicPr>
          <p:cNvPr id="103" name="Imagen 8">
            <a:extLst>
              <a:ext uri="{FF2B5EF4-FFF2-40B4-BE49-F238E27FC236}">
                <a16:creationId xmlns:a16="http://schemas.microsoft.com/office/drawing/2014/main" id="{CBD02AC0-73E6-4C39-8119-E2DCE1FE53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3681" y="994403"/>
            <a:ext cx="2262602" cy="12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ectángulo 103">
            <a:extLst>
              <a:ext uri="{FF2B5EF4-FFF2-40B4-BE49-F238E27FC236}">
                <a16:creationId xmlns:a16="http://schemas.microsoft.com/office/drawing/2014/main" id="{C235B813-2A78-4B75-AE68-1522C53FB284}"/>
              </a:ext>
            </a:extLst>
          </p:cNvPr>
          <p:cNvSpPr/>
          <p:nvPr/>
        </p:nvSpPr>
        <p:spPr>
          <a:xfrm>
            <a:off x="8835140" y="4799173"/>
            <a:ext cx="3083523" cy="1754326"/>
          </a:xfrm>
          <a:prstGeom prst="rect">
            <a:avLst/>
          </a:prstGeom>
        </p:spPr>
        <p:txBody>
          <a:bodyPr wrap="square">
            <a:spAutoFit/>
          </a:bodyPr>
          <a:lstStyle/>
          <a:p>
            <a:pPr algn="just"/>
            <a:r>
              <a:rPr lang="en-US" altLang="es-ES" b="1" dirty="0">
                <a:latin typeface="Arial" panose="020B0604020202020204" pitchFamily="34" charset="0"/>
                <a:ea typeface="Calibri" charset="0"/>
                <a:cs typeface="Arial" panose="020B0604020202020204" pitchFamily="34" charset="0"/>
              </a:rPr>
              <a:t>CNT-veils </a:t>
            </a:r>
            <a:r>
              <a:rPr lang="en-US" altLang="es-ES" dirty="0">
                <a:latin typeface="Arial" panose="020B0604020202020204" pitchFamily="34" charset="0"/>
                <a:ea typeface="Calibri" charset="0"/>
                <a:cs typeface="Arial" panose="020B0604020202020204" pitchFamily="34" charset="0"/>
              </a:rPr>
              <a:t>are an ultralight polymer nonwoven fabric, consisting of thin fibers bonded together thermally which are spread randomly in the web. </a:t>
            </a:r>
          </a:p>
        </p:txBody>
      </p:sp>
      <p:sp>
        <p:nvSpPr>
          <p:cNvPr id="105" name="Rectángulo 104">
            <a:extLst>
              <a:ext uri="{FF2B5EF4-FFF2-40B4-BE49-F238E27FC236}">
                <a16:creationId xmlns:a16="http://schemas.microsoft.com/office/drawing/2014/main" id="{8737A746-6BA6-4531-AC36-6D5DFF712D36}"/>
              </a:ext>
            </a:extLst>
          </p:cNvPr>
          <p:cNvSpPr/>
          <p:nvPr/>
        </p:nvSpPr>
        <p:spPr>
          <a:xfrm>
            <a:off x="8791599" y="3143542"/>
            <a:ext cx="3170606" cy="923330"/>
          </a:xfrm>
          <a:prstGeom prst="rect">
            <a:avLst/>
          </a:prstGeom>
        </p:spPr>
        <p:txBody>
          <a:bodyPr wrap="square">
            <a:spAutoFit/>
          </a:bodyPr>
          <a:lstStyle/>
          <a:p>
            <a:r>
              <a:rPr lang="en-US" altLang="es-ES" b="1" dirty="0">
                <a:latin typeface="Arial" panose="020B0604020202020204" pitchFamily="34" charset="0"/>
                <a:ea typeface="Calibri" charset="0"/>
                <a:cs typeface="Arial" panose="020B0604020202020204" pitchFamily="34" charset="0"/>
              </a:rPr>
              <a:t>CNT-prepregs </a:t>
            </a:r>
            <a:r>
              <a:rPr lang="en-US" altLang="es-ES" dirty="0">
                <a:latin typeface="Arial" panose="020B0604020202020204" pitchFamily="34" charset="0"/>
                <a:ea typeface="Calibri" charset="0"/>
                <a:cs typeface="Arial" panose="020B0604020202020204" pitchFamily="34" charset="0"/>
              </a:rPr>
              <a:t>are commercial carbon fiber prepregs doped with CNTs</a:t>
            </a:r>
          </a:p>
        </p:txBody>
      </p:sp>
      <p:pic>
        <p:nvPicPr>
          <p:cNvPr id="106" name="Imagen 105">
            <a:extLst>
              <a:ext uri="{FF2B5EF4-FFF2-40B4-BE49-F238E27FC236}">
                <a16:creationId xmlns:a16="http://schemas.microsoft.com/office/drawing/2014/main" id="{54E48835-EE1D-437D-82D7-38EB06A593D5}"/>
              </a:ext>
            </a:extLst>
          </p:cNvPr>
          <p:cNvPicPr>
            <a:picLocks noChangeAspect="1"/>
          </p:cNvPicPr>
          <p:nvPr/>
        </p:nvPicPr>
        <p:blipFill>
          <a:blip r:embed="rId7"/>
          <a:stretch>
            <a:fillRect/>
          </a:stretch>
        </p:blipFill>
        <p:spPr>
          <a:xfrm>
            <a:off x="6403848" y="2937631"/>
            <a:ext cx="2080988" cy="1388469"/>
          </a:xfrm>
          <a:prstGeom prst="rect">
            <a:avLst/>
          </a:prstGeom>
        </p:spPr>
      </p:pic>
      <p:pic>
        <p:nvPicPr>
          <p:cNvPr id="118" name="Imagen 117">
            <a:extLst>
              <a:ext uri="{FF2B5EF4-FFF2-40B4-BE49-F238E27FC236}">
                <a16:creationId xmlns:a16="http://schemas.microsoft.com/office/drawing/2014/main" id="{A6E44A70-715F-478B-8637-8A14B28EACBF}"/>
              </a:ext>
            </a:extLst>
          </p:cNvPr>
          <p:cNvPicPr>
            <a:picLocks noChangeAspect="1"/>
          </p:cNvPicPr>
          <p:nvPr/>
        </p:nvPicPr>
        <p:blipFill>
          <a:blip r:embed="rId8"/>
          <a:stretch>
            <a:fillRect/>
          </a:stretch>
        </p:blipFill>
        <p:spPr>
          <a:xfrm>
            <a:off x="6473681" y="4828983"/>
            <a:ext cx="1593581" cy="1480604"/>
          </a:xfrm>
          <a:prstGeom prst="rect">
            <a:avLst/>
          </a:prstGeom>
        </p:spPr>
      </p:pic>
      <p:sp>
        <p:nvSpPr>
          <p:cNvPr id="119" name="Flecha: a la derecha 118">
            <a:extLst>
              <a:ext uri="{FF2B5EF4-FFF2-40B4-BE49-F238E27FC236}">
                <a16:creationId xmlns:a16="http://schemas.microsoft.com/office/drawing/2014/main" id="{B9519C73-D62B-4D21-8119-8BDE4FA7FC48}"/>
              </a:ext>
            </a:extLst>
          </p:cNvPr>
          <p:cNvSpPr/>
          <p:nvPr/>
        </p:nvSpPr>
        <p:spPr>
          <a:xfrm>
            <a:off x="5820627" y="1539012"/>
            <a:ext cx="526473" cy="484632"/>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Flecha: a la derecha 119">
            <a:extLst>
              <a:ext uri="{FF2B5EF4-FFF2-40B4-BE49-F238E27FC236}">
                <a16:creationId xmlns:a16="http://schemas.microsoft.com/office/drawing/2014/main" id="{DA4F5A40-FA8B-4460-8108-BD034C4BEBFF}"/>
              </a:ext>
            </a:extLst>
          </p:cNvPr>
          <p:cNvSpPr/>
          <p:nvPr/>
        </p:nvSpPr>
        <p:spPr>
          <a:xfrm>
            <a:off x="5820627" y="3475320"/>
            <a:ext cx="526473" cy="484632"/>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Flecha: a la derecha 120">
            <a:extLst>
              <a:ext uri="{FF2B5EF4-FFF2-40B4-BE49-F238E27FC236}">
                <a16:creationId xmlns:a16="http://schemas.microsoft.com/office/drawing/2014/main" id="{7A89B5D1-F4B2-4703-BE21-32FE2B516F25}"/>
              </a:ext>
            </a:extLst>
          </p:cNvPr>
          <p:cNvSpPr/>
          <p:nvPr/>
        </p:nvSpPr>
        <p:spPr>
          <a:xfrm>
            <a:off x="5820627" y="5449060"/>
            <a:ext cx="526473" cy="484632"/>
          </a:xfrm>
          <a:prstGeom prst="rightArrow">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2" name="Rectángulo 121">
            <a:extLst>
              <a:ext uri="{FF2B5EF4-FFF2-40B4-BE49-F238E27FC236}">
                <a16:creationId xmlns:a16="http://schemas.microsoft.com/office/drawing/2014/main" id="{600F246B-82E1-442B-A35C-64CCF3A35DF4}"/>
              </a:ext>
            </a:extLst>
          </p:cNvPr>
          <p:cNvSpPr/>
          <p:nvPr/>
        </p:nvSpPr>
        <p:spPr>
          <a:xfrm>
            <a:off x="6612562" y="2259614"/>
            <a:ext cx="1984839" cy="369332"/>
          </a:xfrm>
          <a:prstGeom prst="rect">
            <a:avLst/>
          </a:prstGeom>
        </p:spPr>
        <p:txBody>
          <a:bodyPr wrap="none">
            <a:spAutoFit/>
          </a:bodyPr>
          <a:lstStyle/>
          <a:p>
            <a:pPr algn="ctr" fontAlgn="ctr"/>
            <a:r>
              <a:rPr lang="es-ES" dirty="0">
                <a:latin typeface="Arial Narrow" panose="020B0606020202030204" pitchFamily="34" charset="0"/>
              </a:rPr>
              <a:t>Rolls, flexible </a:t>
            </a:r>
            <a:r>
              <a:rPr lang="es-ES" dirty="0" err="1">
                <a:latin typeface="Arial Narrow" panose="020B0606020202030204" pitchFamily="34" charset="0"/>
              </a:rPr>
              <a:t>formats</a:t>
            </a:r>
            <a:endParaRPr lang="es-ES" dirty="0">
              <a:solidFill>
                <a:srgbClr val="000000"/>
              </a:solidFill>
              <a:latin typeface="Arial Narrow" panose="020B0606020202030204" pitchFamily="34" charset="0"/>
            </a:endParaRPr>
          </a:p>
        </p:txBody>
      </p:sp>
      <p:sp>
        <p:nvSpPr>
          <p:cNvPr id="123" name="Rectángulo 122">
            <a:extLst>
              <a:ext uri="{FF2B5EF4-FFF2-40B4-BE49-F238E27FC236}">
                <a16:creationId xmlns:a16="http://schemas.microsoft.com/office/drawing/2014/main" id="{15F80FC8-5B3F-4C5D-BBDF-7C589D157C51}"/>
              </a:ext>
            </a:extLst>
          </p:cNvPr>
          <p:cNvSpPr/>
          <p:nvPr/>
        </p:nvSpPr>
        <p:spPr>
          <a:xfrm>
            <a:off x="6607912" y="4238791"/>
            <a:ext cx="1984839" cy="369332"/>
          </a:xfrm>
          <a:prstGeom prst="rect">
            <a:avLst/>
          </a:prstGeom>
        </p:spPr>
        <p:txBody>
          <a:bodyPr wrap="none">
            <a:spAutoFit/>
          </a:bodyPr>
          <a:lstStyle/>
          <a:p>
            <a:pPr algn="ctr" fontAlgn="ctr"/>
            <a:r>
              <a:rPr lang="es-ES" dirty="0">
                <a:latin typeface="Arial Narrow" panose="020B0606020202030204" pitchFamily="34" charset="0"/>
              </a:rPr>
              <a:t>Rolls, flexible </a:t>
            </a:r>
            <a:r>
              <a:rPr lang="es-ES" dirty="0" err="1">
                <a:latin typeface="Arial Narrow" panose="020B0606020202030204" pitchFamily="34" charset="0"/>
              </a:rPr>
              <a:t>formats</a:t>
            </a:r>
            <a:endParaRPr lang="es-ES" dirty="0">
              <a:solidFill>
                <a:srgbClr val="000000"/>
              </a:solidFill>
              <a:latin typeface="Arial Narrow" panose="020B0606020202030204" pitchFamily="34" charset="0"/>
            </a:endParaRPr>
          </a:p>
        </p:txBody>
      </p:sp>
      <p:sp>
        <p:nvSpPr>
          <p:cNvPr id="124" name="Rectángulo 123">
            <a:extLst>
              <a:ext uri="{FF2B5EF4-FFF2-40B4-BE49-F238E27FC236}">
                <a16:creationId xmlns:a16="http://schemas.microsoft.com/office/drawing/2014/main" id="{50C9C69E-EC30-4080-AD4E-9D4D0BF42F95}"/>
              </a:ext>
            </a:extLst>
          </p:cNvPr>
          <p:cNvSpPr/>
          <p:nvPr/>
        </p:nvSpPr>
        <p:spPr>
          <a:xfrm>
            <a:off x="6547420" y="6237253"/>
            <a:ext cx="1510350" cy="369332"/>
          </a:xfrm>
          <a:prstGeom prst="rect">
            <a:avLst/>
          </a:prstGeom>
        </p:spPr>
        <p:txBody>
          <a:bodyPr wrap="none">
            <a:spAutoFit/>
          </a:bodyPr>
          <a:lstStyle/>
          <a:p>
            <a:pPr algn="ctr" fontAlgn="ctr"/>
            <a:r>
              <a:rPr lang="es-ES" dirty="0" err="1">
                <a:latin typeface="Arial Narrow" panose="020B0606020202030204" pitchFamily="34" charset="0"/>
              </a:rPr>
              <a:t>Sections</a:t>
            </a:r>
            <a:r>
              <a:rPr lang="es-ES" dirty="0">
                <a:latin typeface="Arial Narrow" panose="020B0606020202030204" pitchFamily="34" charset="0"/>
              </a:rPr>
              <a:t> 1,5 m</a:t>
            </a:r>
            <a:r>
              <a:rPr lang="es-ES" baseline="30000" dirty="0">
                <a:latin typeface="Arial Narrow" panose="020B0606020202030204" pitchFamily="34" charset="0"/>
              </a:rPr>
              <a:t>2</a:t>
            </a:r>
            <a:endParaRPr lang="es-ES" dirty="0">
              <a:solidFill>
                <a:srgbClr val="000000"/>
              </a:solidFill>
              <a:latin typeface="Arial Narrow" panose="020B0606020202030204" pitchFamily="34" charset="0"/>
            </a:endParaRPr>
          </a:p>
        </p:txBody>
      </p:sp>
      <p:sp>
        <p:nvSpPr>
          <p:cNvPr id="59" name="CuadroTexto 58">
            <a:extLst>
              <a:ext uri="{FF2B5EF4-FFF2-40B4-BE49-F238E27FC236}">
                <a16:creationId xmlns:a16="http://schemas.microsoft.com/office/drawing/2014/main" id="{8106BE14-4837-4E8A-9129-B1E68E8C3FDA}"/>
              </a:ext>
            </a:extLst>
          </p:cNvPr>
          <p:cNvSpPr txBox="1"/>
          <p:nvPr/>
        </p:nvSpPr>
        <p:spPr>
          <a:xfrm>
            <a:off x="2850781" y="2254332"/>
            <a:ext cx="735842" cy="384721"/>
          </a:xfrm>
          <a:prstGeom prst="rect">
            <a:avLst/>
          </a:prstGeom>
          <a:noFill/>
        </p:spPr>
        <p:txBody>
          <a:bodyPr wrap="none" rtlCol="0">
            <a:spAutoFit/>
          </a:bodyPr>
          <a:lstStyle/>
          <a:p>
            <a:r>
              <a:rPr lang="es-ES" sz="1900" b="1" dirty="0">
                <a:solidFill>
                  <a:schemeClr val="bg1"/>
                </a:solidFill>
                <a:latin typeface="Arial Narrow" panose="020B0606020202030204" pitchFamily="34" charset="0"/>
              </a:rPr>
              <a:t>TRL 6</a:t>
            </a:r>
          </a:p>
        </p:txBody>
      </p:sp>
      <p:sp>
        <p:nvSpPr>
          <p:cNvPr id="125" name="CuadroTexto 124">
            <a:extLst>
              <a:ext uri="{FF2B5EF4-FFF2-40B4-BE49-F238E27FC236}">
                <a16:creationId xmlns:a16="http://schemas.microsoft.com/office/drawing/2014/main" id="{8332BDBE-3A1F-4A93-8CCB-7CAE4CC4B968}"/>
              </a:ext>
            </a:extLst>
          </p:cNvPr>
          <p:cNvSpPr txBox="1"/>
          <p:nvPr/>
        </p:nvSpPr>
        <p:spPr>
          <a:xfrm>
            <a:off x="2854468" y="4270823"/>
            <a:ext cx="735842" cy="384721"/>
          </a:xfrm>
          <a:prstGeom prst="rect">
            <a:avLst/>
          </a:prstGeom>
          <a:noFill/>
        </p:spPr>
        <p:txBody>
          <a:bodyPr wrap="none" rtlCol="0">
            <a:spAutoFit/>
          </a:bodyPr>
          <a:lstStyle/>
          <a:p>
            <a:r>
              <a:rPr lang="es-ES" sz="1900" b="1" dirty="0">
                <a:solidFill>
                  <a:schemeClr val="bg1"/>
                </a:solidFill>
                <a:latin typeface="Arial Narrow" panose="020B0606020202030204" pitchFamily="34" charset="0"/>
              </a:rPr>
              <a:t>TRL 6</a:t>
            </a:r>
          </a:p>
        </p:txBody>
      </p:sp>
      <p:sp>
        <p:nvSpPr>
          <p:cNvPr id="126" name="CuadroTexto 125">
            <a:extLst>
              <a:ext uri="{FF2B5EF4-FFF2-40B4-BE49-F238E27FC236}">
                <a16:creationId xmlns:a16="http://schemas.microsoft.com/office/drawing/2014/main" id="{57C0BAC1-E1E7-4D69-A5E7-A77A0BA02F45}"/>
              </a:ext>
            </a:extLst>
          </p:cNvPr>
          <p:cNvSpPr txBox="1"/>
          <p:nvPr/>
        </p:nvSpPr>
        <p:spPr>
          <a:xfrm>
            <a:off x="2844541" y="6175619"/>
            <a:ext cx="735842" cy="384721"/>
          </a:xfrm>
          <a:prstGeom prst="rect">
            <a:avLst/>
          </a:prstGeom>
          <a:noFill/>
        </p:spPr>
        <p:txBody>
          <a:bodyPr wrap="none" rtlCol="0">
            <a:spAutoFit/>
          </a:bodyPr>
          <a:lstStyle/>
          <a:p>
            <a:r>
              <a:rPr lang="es-ES" sz="1900" b="1" dirty="0">
                <a:solidFill>
                  <a:schemeClr val="bg1"/>
                </a:solidFill>
                <a:latin typeface="Arial Narrow" panose="020B0606020202030204" pitchFamily="34" charset="0"/>
              </a:rPr>
              <a:t>TRL 5</a:t>
            </a:r>
          </a:p>
        </p:txBody>
      </p:sp>
      <p:sp>
        <p:nvSpPr>
          <p:cNvPr id="129" name="Title 1">
            <a:extLst>
              <a:ext uri="{FF2B5EF4-FFF2-40B4-BE49-F238E27FC236}">
                <a16:creationId xmlns:a16="http://schemas.microsoft.com/office/drawing/2014/main" id="{F59D1B81-BA45-41E4-B09A-F81968DB2946}"/>
              </a:ext>
            </a:extLst>
          </p:cNvPr>
          <p:cNvSpPr txBox="1">
            <a:spLocks/>
          </p:cNvSpPr>
          <p:nvPr/>
        </p:nvSpPr>
        <p:spPr>
          <a:xfrm>
            <a:off x="0" y="6705524"/>
            <a:ext cx="12192000" cy="161531"/>
          </a:xfrm>
          <a:prstGeom prst="rect">
            <a:avLst/>
          </a:prstGeom>
          <a:solidFill>
            <a:schemeClr val="accent3">
              <a:lumMod val="75000"/>
            </a:schemeClr>
          </a:solidFill>
          <a:ln w="6350" cap="flat" cmpd="sng" algn="ctr">
            <a:solidFill>
              <a:schemeClr val="accent3">
                <a:lumMod val="75000"/>
              </a:schemeClr>
            </a:solidFill>
            <a:prstDash val="solid"/>
            <a:miter lim="800000"/>
          </a:ln>
        </p:spPr>
        <p:style>
          <a:lnRef idx="1">
            <a:schemeClr val="accent3"/>
          </a:lnRef>
          <a:fillRef idx="3">
            <a:schemeClr val="accent3"/>
          </a:fillRef>
          <a:effectRef idx="2">
            <a:schemeClr val="accent3"/>
          </a:effectRef>
          <a:fontRef idx="minor">
            <a:schemeClr val="lt1"/>
          </a:fontRef>
        </p:style>
        <p:txBody>
          <a:bodyPr anchor="ctr">
            <a:normAutofit fontScale="25000" lnSpcReduction="20000"/>
          </a:bodyPr>
          <a:lstStyle>
            <a:defPPr>
              <a:defRPr lang="en-US"/>
            </a:defPPr>
            <a:lvl1pPr indent="0">
              <a:lnSpc>
                <a:spcPct val="90000"/>
              </a:lnSpc>
              <a:spcBef>
                <a:spcPct val="0"/>
              </a:spcBef>
              <a:buFont typeface="Arial" pitchFamily="34" charset="0"/>
              <a:buNone/>
              <a:defRPr sz="2800" b="1">
                <a:ea typeface="Calibri" charset="0"/>
                <a:cs typeface="Calibri" charset="0"/>
              </a:defRPr>
            </a:lvl1pPr>
          </a:lstStyle>
          <a:p>
            <a:endParaRPr lang="es-ES" altLang="es-ES" dirty="0">
              <a:solidFill>
                <a:prstClr val="white"/>
              </a:solidFill>
            </a:endParaRPr>
          </a:p>
        </p:txBody>
      </p:sp>
      <p:sp>
        <p:nvSpPr>
          <p:cNvPr id="130" name="Footer Placeholder 4">
            <a:extLst>
              <a:ext uri="{FF2B5EF4-FFF2-40B4-BE49-F238E27FC236}">
                <a16:creationId xmlns:a16="http://schemas.microsoft.com/office/drawing/2014/main" id="{719D7CBE-D459-4A2A-B8E5-8516703DE331}"/>
              </a:ext>
            </a:extLst>
          </p:cNvPr>
          <p:cNvSpPr txBox="1">
            <a:spLocks/>
          </p:cNvSpPr>
          <p:nvPr/>
        </p:nvSpPr>
        <p:spPr>
          <a:xfrm>
            <a:off x="6710" y="6652907"/>
            <a:ext cx="7159752" cy="237744"/>
          </a:xfrm>
          <a:prstGeom prst="rect">
            <a:avLst/>
          </a:prstGeom>
        </p:spPr>
        <p:txBody>
          <a:bodyPr vert="horz" lIns="91440" tIns="45720" rIns="91440" bIns="45720" rtlCol="0" anchor="ctr"/>
          <a:lstStyle>
            <a:defPPr>
              <a:defRPr lang="en-US"/>
            </a:defPPr>
            <a:lvl1pPr marL="0" algn="l" defTabSz="914400" rtl="0" eaLnBrk="1" latinLnBrk="0" hangingPunct="1">
              <a:defRPr sz="105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solidFill>
              </a:rPr>
              <a:t>Workshop on Safety Aspects in Pilot Lines  </a:t>
            </a:r>
            <a:r>
              <a:rPr lang="en-US" b="0" dirty="0">
                <a:solidFill>
                  <a:schemeClr val="bg2"/>
                </a:solidFill>
              </a:rPr>
              <a:t>- </a:t>
            </a:r>
            <a:r>
              <a:rPr lang="es-ES" b="0" dirty="0" err="1">
                <a:solidFill>
                  <a:prstClr val="white"/>
                </a:solidFill>
                <a:latin typeface="Arial" panose="020B0604020202020204" pitchFamily="34" charset="0"/>
                <a:cs typeface="Arial" panose="020B0604020202020204" pitchFamily="34" charset="0"/>
              </a:rPr>
              <a:t>Nanosafe</a:t>
            </a:r>
            <a:r>
              <a:rPr lang="es-ES" b="0" dirty="0">
                <a:solidFill>
                  <a:prstClr val="white"/>
                </a:solidFill>
                <a:latin typeface="Arial" panose="020B0604020202020204" pitchFamily="34" charset="0"/>
                <a:cs typeface="Arial" panose="020B0604020202020204" pitchFamily="34" charset="0"/>
              </a:rPr>
              <a:t> 2018, </a:t>
            </a:r>
            <a:r>
              <a:rPr lang="es-ES" b="0" cap="none" dirty="0" err="1">
                <a:solidFill>
                  <a:prstClr val="white"/>
                </a:solidFill>
                <a:latin typeface="Arial" panose="020B0604020202020204" pitchFamily="34" charset="0"/>
                <a:cs typeface="Arial" panose="020B0604020202020204" pitchFamily="34" charset="0"/>
              </a:rPr>
              <a:t>Grenoble</a:t>
            </a:r>
            <a:r>
              <a:rPr lang="es-ES" b="0" cap="none" dirty="0">
                <a:solidFill>
                  <a:prstClr val="white"/>
                </a:solidFill>
                <a:latin typeface="Arial" panose="020B0604020202020204" pitchFamily="34" charset="0"/>
                <a:cs typeface="Arial" panose="020B0604020202020204" pitchFamily="34" charset="0"/>
              </a:rPr>
              <a:t>, </a:t>
            </a:r>
            <a:r>
              <a:rPr lang="en-US" b="0" cap="none" dirty="0">
                <a:solidFill>
                  <a:prstClr val="white"/>
                </a:solidFill>
                <a:latin typeface="Arial" panose="020B0604020202020204" pitchFamily="34" charset="0"/>
                <a:cs typeface="Arial" panose="020B0604020202020204" pitchFamily="34" charset="0"/>
              </a:rPr>
              <a:t>7</a:t>
            </a:r>
            <a:r>
              <a:rPr lang="en-US" b="0" cap="none" baseline="30000" dirty="0">
                <a:solidFill>
                  <a:prstClr val="white"/>
                </a:solidFill>
                <a:latin typeface="Arial" panose="020B0604020202020204" pitchFamily="34" charset="0"/>
                <a:cs typeface="Arial" panose="020B0604020202020204" pitchFamily="34" charset="0"/>
              </a:rPr>
              <a:t>th</a:t>
            </a:r>
            <a:r>
              <a:rPr lang="en-US" b="0" cap="none" dirty="0">
                <a:solidFill>
                  <a:prstClr val="white"/>
                </a:solidFill>
                <a:latin typeface="Arial" panose="020B0604020202020204" pitchFamily="34" charset="0"/>
                <a:cs typeface="Arial" panose="020B0604020202020204" pitchFamily="34" charset="0"/>
              </a:rPr>
              <a:t> October 2018</a:t>
            </a:r>
            <a:r>
              <a:rPr lang="en-US" b="0" cap="none" dirty="0">
                <a:solidFill>
                  <a:schemeClr val="bg2"/>
                </a:solidFill>
              </a:rPr>
              <a:t> </a:t>
            </a:r>
            <a:endParaRPr lang="en-US" b="0" dirty="0">
              <a:solidFill>
                <a:schemeClr val="bg2"/>
              </a:solidFill>
            </a:endParaRPr>
          </a:p>
        </p:txBody>
      </p:sp>
      <p:sp>
        <p:nvSpPr>
          <p:cNvPr id="131" name="Title 1">
            <a:extLst>
              <a:ext uri="{FF2B5EF4-FFF2-40B4-BE49-F238E27FC236}">
                <a16:creationId xmlns:a16="http://schemas.microsoft.com/office/drawing/2014/main" id="{8CFA1455-9B70-405C-8541-850DF3EB7CE8}"/>
              </a:ext>
            </a:extLst>
          </p:cNvPr>
          <p:cNvSpPr>
            <a:spLocks noGrp="1"/>
          </p:cNvSpPr>
          <p:nvPr>
            <p:ph type="title"/>
          </p:nvPr>
        </p:nvSpPr>
        <p:spPr>
          <a:xfrm>
            <a:off x="-14064" y="-21663"/>
            <a:ext cx="12192000" cy="765800"/>
          </a:xfrm>
          <a:solidFill>
            <a:srgbClr val="005DA2"/>
          </a:solidFill>
          <a:ln>
            <a:solidFill>
              <a:srgbClr val="74B898"/>
            </a:solidFill>
          </a:ln>
        </p:spPr>
        <p:style>
          <a:lnRef idx="1">
            <a:schemeClr val="accent6"/>
          </a:lnRef>
          <a:fillRef idx="3">
            <a:schemeClr val="accent6"/>
          </a:fillRef>
          <a:effectRef idx="2">
            <a:schemeClr val="accent6"/>
          </a:effectRef>
          <a:fontRef idx="minor">
            <a:schemeClr val="lt1"/>
          </a:fontRef>
        </p:style>
        <p:txBody>
          <a:bodyPr anchor="ctr">
            <a:normAutofit/>
          </a:bodyPr>
          <a:lstStyle/>
          <a:p>
            <a:r>
              <a:rPr lang="en-US" sz="2800" b="1" dirty="0">
                <a:latin typeface="Calibri" charset="0"/>
                <a:ea typeface="Calibri" charset="0"/>
                <a:cs typeface="Calibri" charset="0"/>
              </a:rPr>
              <a:t> </a:t>
            </a:r>
            <a:r>
              <a:rPr lang="en-US" sz="3600" b="1" dirty="0">
                <a:latin typeface="Calibri" charset="0"/>
                <a:ea typeface="Calibri" charset="0"/>
                <a:cs typeface="Calibri" charset="0"/>
              </a:rPr>
              <a:t>The PLATFORM ecosystem for pilot production</a:t>
            </a:r>
            <a:endParaRPr lang="el-GR" sz="3600" b="1" dirty="0">
              <a:latin typeface="Calibri" charset="0"/>
              <a:ea typeface="Calibri" charset="0"/>
              <a:cs typeface="Calibri" charset="0"/>
            </a:endParaRPr>
          </a:p>
        </p:txBody>
      </p:sp>
      <p:pic>
        <p:nvPicPr>
          <p:cNvPr id="132" name="Picture 2" descr="D:\Ana\Proyectos\2015\PLATFORM\Project templates\Platform logo.bmp">
            <a:extLst>
              <a:ext uri="{FF2B5EF4-FFF2-40B4-BE49-F238E27FC236}">
                <a16:creationId xmlns:a16="http://schemas.microsoft.com/office/drawing/2014/main" id="{14276AE5-7A35-49F3-B0CB-D6B73CC9A0E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64654" y="59069"/>
            <a:ext cx="1018937" cy="6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3301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a:xfrm>
            <a:off x="11399519" y="6620256"/>
            <a:ext cx="640080" cy="237744"/>
          </a:xfrm>
        </p:spPr>
        <p:txBody>
          <a:bodyPr/>
          <a:lstStyle/>
          <a:p>
            <a:fld id="{CA8D9AD5-F248-4919-864A-CFD76CC027D6}" type="slidenum">
              <a:rPr lang="en-US" smtClean="0">
                <a:solidFill>
                  <a:schemeClr val="bg1"/>
                </a:solidFill>
                <a:latin typeface="Calibri" charset="0"/>
                <a:ea typeface="Calibri" charset="0"/>
                <a:cs typeface="Calibri" charset="0"/>
              </a:rPr>
              <a:pPr/>
              <a:t>6</a:t>
            </a:fld>
            <a:endParaRPr lang="en-US" dirty="0">
              <a:solidFill>
                <a:schemeClr val="bg1"/>
              </a:solidFill>
              <a:latin typeface="Calibri" charset="0"/>
              <a:ea typeface="Calibri" charset="0"/>
              <a:cs typeface="Calibri" charset="0"/>
            </a:endParaRPr>
          </a:p>
        </p:txBody>
      </p:sp>
      <p:sp>
        <p:nvSpPr>
          <p:cNvPr id="20" name="Footer Placeholder 4">
            <a:extLst>
              <a:ext uri="{FF2B5EF4-FFF2-40B4-BE49-F238E27FC236}">
                <a16:creationId xmlns:a16="http://schemas.microsoft.com/office/drawing/2014/main" id="{A60EB8E3-B7AE-48FE-AE4B-65E18CED582E}"/>
              </a:ext>
            </a:extLst>
          </p:cNvPr>
          <p:cNvSpPr txBox="1">
            <a:spLocks/>
          </p:cNvSpPr>
          <p:nvPr/>
        </p:nvSpPr>
        <p:spPr>
          <a:xfrm>
            <a:off x="6710" y="6652907"/>
            <a:ext cx="7159752" cy="237744"/>
          </a:xfrm>
          <a:prstGeom prst="rect">
            <a:avLst/>
          </a:prstGeom>
        </p:spPr>
        <p:txBody>
          <a:bodyPr vert="horz" lIns="91440" tIns="45720" rIns="91440" bIns="45720" rtlCol="0" anchor="ctr"/>
          <a:lstStyle>
            <a:defPPr>
              <a:defRPr lang="en-US"/>
            </a:defPPr>
            <a:lvl1pPr marL="0" algn="l" defTabSz="914400" rtl="0" eaLnBrk="1" latinLnBrk="0" hangingPunct="1">
              <a:defRPr sz="105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solidFill>
              </a:rPr>
              <a:t>Workshop on Safety Aspects in Pilot Lines  </a:t>
            </a:r>
            <a:r>
              <a:rPr lang="en-US" b="0" dirty="0">
                <a:solidFill>
                  <a:schemeClr val="bg2"/>
                </a:solidFill>
              </a:rPr>
              <a:t>- </a:t>
            </a:r>
            <a:r>
              <a:rPr lang="es-ES" b="0" dirty="0" err="1">
                <a:solidFill>
                  <a:prstClr val="white"/>
                </a:solidFill>
                <a:latin typeface="Arial" panose="020B0604020202020204" pitchFamily="34" charset="0"/>
                <a:cs typeface="Arial" panose="020B0604020202020204" pitchFamily="34" charset="0"/>
              </a:rPr>
              <a:t>Nanosafe</a:t>
            </a:r>
            <a:r>
              <a:rPr lang="es-ES" b="0" dirty="0">
                <a:solidFill>
                  <a:prstClr val="white"/>
                </a:solidFill>
                <a:latin typeface="Arial" panose="020B0604020202020204" pitchFamily="34" charset="0"/>
                <a:cs typeface="Arial" panose="020B0604020202020204" pitchFamily="34" charset="0"/>
              </a:rPr>
              <a:t> 2018, </a:t>
            </a:r>
            <a:r>
              <a:rPr lang="es-ES" b="0" cap="none" dirty="0" err="1">
                <a:solidFill>
                  <a:prstClr val="white"/>
                </a:solidFill>
                <a:latin typeface="Arial" panose="020B0604020202020204" pitchFamily="34" charset="0"/>
                <a:cs typeface="Arial" panose="020B0604020202020204" pitchFamily="34" charset="0"/>
              </a:rPr>
              <a:t>Grenoble</a:t>
            </a:r>
            <a:r>
              <a:rPr lang="es-ES" b="0" cap="none" dirty="0">
                <a:solidFill>
                  <a:prstClr val="white"/>
                </a:solidFill>
                <a:latin typeface="Arial" panose="020B0604020202020204" pitchFamily="34" charset="0"/>
                <a:cs typeface="Arial" panose="020B0604020202020204" pitchFamily="34" charset="0"/>
              </a:rPr>
              <a:t>, </a:t>
            </a:r>
            <a:r>
              <a:rPr lang="en-US" b="0" cap="none" dirty="0">
                <a:solidFill>
                  <a:prstClr val="white"/>
                </a:solidFill>
                <a:latin typeface="Arial" panose="020B0604020202020204" pitchFamily="34" charset="0"/>
                <a:cs typeface="Arial" panose="020B0604020202020204" pitchFamily="34" charset="0"/>
              </a:rPr>
              <a:t>7</a:t>
            </a:r>
            <a:r>
              <a:rPr lang="en-US" b="0" cap="none" baseline="30000" dirty="0">
                <a:solidFill>
                  <a:prstClr val="white"/>
                </a:solidFill>
                <a:latin typeface="Arial" panose="020B0604020202020204" pitchFamily="34" charset="0"/>
                <a:cs typeface="Arial" panose="020B0604020202020204" pitchFamily="34" charset="0"/>
              </a:rPr>
              <a:t>th</a:t>
            </a:r>
            <a:r>
              <a:rPr lang="en-US" b="0" cap="none" dirty="0">
                <a:solidFill>
                  <a:prstClr val="white"/>
                </a:solidFill>
                <a:latin typeface="Arial" panose="020B0604020202020204" pitchFamily="34" charset="0"/>
                <a:cs typeface="Arial" panose="020B0604020202020204" pitchFamily="34" charset="0"/>
              </a:rPr>
              <a:t> October 2018</a:t>
            </a:r>
            <a:r>
              <a:rPr lang="en-US" b="0" cap="none" dirty="0">
                <a:solidFill>
                  <a:schemeClr val="bg2"/>
                </a:solidFill>
              </a:rPr>
              <a:t> </a:t>
            </a:r>
            <a:endParaRPr lang="en-US" b="0" dirty="0">
              <a:solidFill>
                <a:schemeClr val="bg2"/>
              </a:solidFill>
            </a:endParaRPr>
          </a:p>
        </p:txBody>
      </p:sp>
      <p:sp>
        <p:nvSpPr>
          <p:cNvPr id="38" name="Rectangle 5">
            <a:extLst>
              <a:ext uri="{FF2B5EF4-FFF2-40B4-BE49-F238E27FC236}">
                <a16:creationId xmlns:a16="http://schemas.microsoft.com/office/drawing/2014/main" id="{8EC37809-7AB6-495B-9913-B32D0A69B460}"/>
              </a:ext>
            </a:extLst>
          </p:cNvPr>
          <p:cNvSpPr/>
          <p:nvPr/>
        </p:nvSpPr>
        <p:spPr>
          <a:xfrm>
            <a:off x="7310847" y="5009404"/>
            <a:ext cx="4728752" cy="369332"/>
          </a:xfrm>
          <a:prstGeom prst="rect">
            <a:avLst/>
          </a:prstGeom>
        </p:spPr>
        <p:txBody>
          <a:bodyPr wrap="square">
            <a:spAutoFit/>
          </a:bodyPr>
          <a:lstStyle/>
          <a:p>
            <a:pPr>
              <a:spcAft>
                <a:spcPts val="1800"/>
              </a:spcAft>
              <a:buClr>
                <a:srgbClr val="74B898"/>
              </a:buClr>
            </a:pPr>
            <a:endParaRPr lang="en-US" b="1" dirty="0">
              <a:solidFill>
                <a:srgbClr val="404040"/>
              </a:solidFill>
              <a:latin typeface="Calibri" panose="020F0502020204030204" pitchFamily="34" charset="0"/>
              <a:ea typeface="Times New Roman" panose="02020603050405020304" pitchFamily="18" charset="0"/>
            </a:endParaRPr>
          </a:p>
        </p:txBody>
      </p:sp>
      <p:sp>
        <p:nvSpPr>
          <p:cNvPr id="43" name="Title 1">
            <a:extLst>
              <a:ext uri="{FF2B5EF4-FFF2-40B4-BE49-F238E27FC236}">
                <a16:creationId xmlns:a16="http://schemas.microsoft.com/office/drawing/2014/main" id="{FBD00F53-AB59-4083-A16C-7E4DB97432BB}"/>
              </a:ext>
            </a:extLst>
          </p:cNvPr>
          <p:cNvSpPr txBox="1">
            <a:spLocks/>
          </p:cNvSpPr>
          <p:nvPr/>
        </p:nvSpPr>
        <p:spPr>
          <a:xfrm>
            <a:off x="6710" y="0"/>
            <a:ext cx="12192000" cy="765800"/>
          </a:xfrm>
          <a:prstGeom prst="rect">
            <a:avLst/>
          </a:prstGeom>
          <a:solidFill>
            <a:srgbClr val="005DA2"/>
          </a:solidFill>
          <a:ln w="6350" cap="flat" cmpd="sng" algn="ctr">
            <a:solidFill>
              <a:srgbClr val="74B898"/>
            </a:solidFill>
            <a:prstDash val="solid"/>
            <a:miter lim="800000"/>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itchFamily="34" charset="0"/>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dirty="0">
                <a:latin typeface="Calibri" charset="0"/>
                <a:ea typeface="Calibri" charset="0"/>
                <a:cs typeface="Calibri" charset="0"/>
              </a:rPr>
              <a:t> What we have done: the </a:t>
            </a:r>
            <a:r>
              <a:rPr lang="en-US" sz="2800" b="1" dirty="0" err="1">
                <a:latin typeface="Calibri" charset="0"/>
                <a:ea typeface="Calibri" charset="0"/>
                <a:cs typeface="Calibri" charset="0"/>
              </a:rPr>
              <a:t>nanosafety</a:t>
            </a:r>
            <a:r>
              <a:rPr lang="en-US" sz="2800" b="1" dirty="0">
                <a:latin typeface="Calibri" charset="0"/>
                <a:ea typeface="Calibri" charset="0"/>
                <a:cs typeface="Calibri" charset="0"/>
              </a:rPr>
              <a:t> strategy deployed by PLATFORM</a:t>
            </a:r>
            <a:endParaRPr lang="el-GR" sz="2800" b="1" dirty="0">
              <a:latin typeface="Calibri" charset="0"/>
              <a:ea typeface="Calibri" charset="0"/>
              <a:cs typeface="Calibri" charset="0"/>
            </a:endParaRPr>
          </a:p>
        </p:txBody>
      </p:sp>
      <p:pic>
        <p:nvPicPr>
          <p:cNvPr id="44" name="Picture 2" descr="D:\Ana\Proyectos\2015\PLATFORM\Project templates\Platform logo.bmp">
            <a:extLst>
              <a:ext uri="{FF2B5EF4-FFF2-40B4-BE49-F238E27FC236}">
                <a16:creationId xmlns:a16="http://schemas.microsoft.com/office/drawing/2014/main" id="{510211AF-D1A4-4DDB-9355-AC653D7139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5428" y="80732"/>
            <a:ext cx="1018937" cy="60433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4F7415AE-AB4C-4107-85ED-82585AB9ED57}"/>
              </a:ext>
            </a:extLst>
          </p:cNvPr>
          <p:cNvSpPr/>
          <p:nvPr/>
        </p:nvSpPr>
        <p:spPr>
          <a:xfrm>
            <a:off x="130630" y="829409"/>
            <a:ext cx="11944706" cy="2196549"/>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BA2602F6-92B6-4F1B-87FC-B5C111D8B1B6}"/>
              </a:ext>
            </a:extLst>
          </p:cNvPr>
          <p:cNvSpPr/>
          <p:nvPr/>
        </p:nvSpPr>
        <p:spPr>
          <a:xfrm>
            <a:off x="187589" y="812772"/>
            <a:ext cx="11852009" cy="2200602"/>
          </a:xfrm>
          <a:prstGeom prst="rect">
            <a:avLst/>
          </a:prstGeom>
        </p:spPr>
        <p:txBody>
          <a:bodyPr wrap="square">
            <a:spAutoFit/>
          </a:bodyPr>
          <a:lstStyle/>
          <a:p>
            <a:pPr algn="just">
              <a:spcBef>
                <a:spcPts val="300"/>
              </a:spcBef>
              <a:buClr>
                <a:srgbClr val="74B898"/>
              </a:buClr>
              <a:buSzPct val="123000"/>
            </a:pPr>
            <a:r>
              <a:rPr lang="en-US" sz="1900" b="1" dirty="0">
                <a:solidFill>
                  <a:srgbClr val="003366"/>
                </a:solidFill>
                <a:latin typeface="Calibri" panose="020F0502020204030204" pitchFamily="34" charset="0"/>
              </a:rPr>
              <a:t>STARTING POINT</a:t>
            </a:r>
          </a:p>
          <a:p>
            <a:pPr marL="342900" indent="-342900" algn="just">
              <a:spcBef>
                <a:spcPts val="300"/>
              </a:spcBef>
              <a:buClr>
                <a:srgbClr val="74B898"/>
              </a:buClr>
              <a:buSzPct val="123000"/>
              <a:buFont typeface="+mj-lt"/>
              <a:buAutoNum type="arabicPeriod"/>
            </a:pPr>
            <a:r>
              <a:rPr lang="en-US" dirty="0">
                <a:solidFill>
                  <a:srgbClr val="003366"/>
                </a:solidFill>
                <a:latin typeface="Calibri" panose="020F0502020204030204" pitchFamily="34" charset="0"/>
              </a:rPr>
              <a:t>Pilot Lines are </a:t>
            </a:r>
            <a:r>
              <a:rPr lang="en-US" b="1" dirty="0">
                <a:solidFill>
                  <a:srgbClr val="003366"/>
                </a:solidFill>
                <a:latin typeface="Calibri" panose="020F0502020204030204" pitchFamily="34" charset="0"/>
              </a:rPr>
              <a:t>NEW MACHINERY</a:t>
            </a:r>
          </a:p>
          <a:p>
            <a:pPr marL="342900" indent="-342900" algn="just">
              <a:spcBef>
                <a:spcPts val="300"/>
              </a:spcBef>
              <a:buClr>
                <a:srgbClr val="74B898"/>
              </a:buClr>
              <a:buSzPct val="123000"/>
              <a:buFont typeface="+mj-lt"/>
              <a:buAutoNum type="arabicPeriod"/>
            </a:pPr>
            <a:r>
              <a:rPr lang="en-US" dirty="0">
                <a:solidFill>
                  <a:srgbClr val="003366"/>
                </a:solidFill>
                <a:latin typeface="Calibri" panose="020F0502020204030204" pitchFamily="34" charset="0"/>
              </a:rPr>
              <a:t>Machinery/Processes (PPLs) are the </a:t>
            </a:r>
            <a:r>
              <a:rPr lang="en-US" b="1" dirty="0">
                <a:solidFill>
                  <a:srgbClr val="003366"/>
                </a:solidFill>
                <a:latin typeface="Calibri" panose="020F0502020204030204" pitchFamily="34" charset="0"/>
              </a:rPr>
              <a:t>PRIMARY SOURCE </a:t>
            </a:r>
            <a:r>
              <a:rPr lang="en-US" dirty="0">
                <a:solidFill>
                  <a:srgbClr val="003366"/>
                </a:solidFill>
                <a:latin typeface="Calibri" panose="020F0502020204030204" pitchFamily="34" charset="0"/>
              </a:rPr>
              <a:t>of emissions, wastewater and waste in industry, with potential environmental and occupational impacts.</a:t>
            </a:r>
          </a:p>
          <a:p>
            <a:pPr marL="342900" indent="-342900" algn="just">
              <a:spcBef>
                <a:spcPts val="300"/>
              </a:spcBef>
              <a:buClr>
                <a:srgbClr val="74B898"/>
              </a:buClr>
              <a:buSzPct val="123000"/>
              <a:buFont typeface="+mj-lt"/>
              <a:buAutoNum type="arabicPeriod"/>
            </a:pPr>
            <a:r>
              <a:rPr lang="en-US" dirty="0">
                <a:solidFill>
                  <a:srgbClr val="003366"/>
                </a:solidFill>
                <a:latin typeface="Calibri" panose="020F0502020204030204" pitchFamily="34" charset="0"/>
              </a:rPr>
              <a:t>The manufacture of </a:t>
            </a:r>
            <a:r>
              <a:rPr lang="en-US" b="1" dirty="0">
                <a:solidFill>
                  <a:srgbClr val="003366"/>
                </a:solidFill>
                <a:latin typeface="Calibri" panose="020F0502020204030204" pitchFamily="34" charset="0"/>
              </a:rPr>
              <a:t>NEW MACHINERY </a:t>
            </a:r>
            <a:r>
              <a:rPr lang="en-US" dirty="0">
                <a:solidFill>
                  <a:srgbClr val="003366"/>
                </a:solidFill>
                <a:latin typeface="Calibri" panose="020F0502020204030204" pitchFamily="34" charset="0"/>
              </a:rPr>
              <a:t>is regulated in Europe by the MACHINERY DIRECTIVE 2006/42/EC.</a:t>
            </a:r>
          </a:p>
          <a:p>
            <a:pPr marL="342900" indent="-342900" algn="just">
              <a:spcBef>
                <a:spcPts val="300"/>
              </a:spcBef>
              <a:buClr>
                <a:srgbClr val="74B898"/>
              </a:buClr>
              <a:buSzPct val="123000"/>
              <a:buFont typeface="+mj-lt"/>
              <a:buAutoNum type="arabicPeriod"/>
            </a:pPr>
            <a:r>
              <a:rPr lang="en-US" dirty="0">
                <a:solidFill>
                  <a:srgbClr val="003366"/>
                </a:solidFill>
                <a:latin typeface="Calibri" panose="020F0502020204030204" pitchFamily="34" charset="0"/>
              </a:rPr>
              <a:t>PPLs are not required to comply with the provisions of the MD until they are </a:t>
            </a:r>
            <a:r>
              <a:rPr lang="en-US" b="1" dirty="0">
                <a:solidFill>
                  <a:srgbClr val="003366"/>
                </a:solidFill>
                <a:latin typeface="Calibri" panose="020F0502020204030204" pitchFamily="34" charset="0"/>
              </a:rPr>
              <a:t>PUT INTO SERVICE </a:t>
            </a:r>
            <a:r>
              <a:rPr lang="en-US" dirty="0">
                <a:solidFill>
                  <a:srgbClr val="003366"/>
                </a:solidFill>
                <a:latin typeface="Calibri" panose="020F0502020204030204" pitchFamily="34" charset="0"/>
              </a:rPr>
              <a:t>and made available to workers (expected in 2020); but  </a:t>
            </a:r>
            <a:r>
              <a:rPr lang="en-US" b="1" dirty="0">
                <a:solidFill>
                  <a:srgbClr val="003366"/>
                </a:solidFill>
                <a:latin typeface="Calibri" panose="020F0502020204030204" pitchFamily="34" charset="0"/>
              </a:rPr>
              <a:t>MANDATORY</a:t>
            </a:r>
            <a:r>
              <a:rPr lang="en-US" dirty="0">
                <a:solidFill>
                  <a:srgbClr val="003366"/>
                </a:solidFill>
                <a:latin typeface="Calibri" panose="020F0502020204030204" pitchFamily="34" charset="0"/>
              </a:rPr>
              <a:t> in 2020.</a:t>
            </a:r>
          </a:p>
        </p:txBody>
      </p:sp>
      <p:sp>
        <p:nvSpPr>
          <p:cNvPr id="5" name="Rectángulo 4">
            <a:extLst>
              <a:ext uri="{FF2B5EF4-FFF2-40B4-BE49-F238E27FC236}">
                <a16:creationId xmlns:a16="http://schemas.microsoft.com/office/drawing/2014/main" id="{9D52F7DF-72A4-4E94-8BD0-314A7AA6604A}"/>
              </a:ext>
            </a:extLst>
          </p:cNvPr>
          <p:cNvSpPr/>
          <p:nvPr/>
        </p:nvSpPr>
        <p:spPr>
          <a:xfrm>
            <a:off x="130629" y="3075053"/>
            <a:ext cx="11944707" cy="3753919"/>
          </a:xfrm>
          <a:prstGeom prst="rect">
            <a:avLst/>
          </a:prstGeom>
          <a:solidFill>
            <a:schemeClr val="bg1"/>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6">
            <a:extLst>
              <a:ext uri="{FF2B5EF4-FFF2-40B4-BE49-F238E27FC236}">
                <a16:creationId xmlns:a16="http://schemas.microsoft.com/office/drawing/2014/main" id="{94C6FC8F-8F58-459D-8BF5-23991A0A9E71}"/>
              </a:ext>
            </a:extLst>
          </p:cNvPr>
          <p:cNvSpPr/>
          <p:nvPr/>
        </p:nvSpPr>
        <p:spPr>
          <a:xfrm>
            <a:off x="187590" y="3060539"/>
            <a:ext cx="11887746" cy="3777957"/>
          </a:xfrm>
          <a:prstGeom prst="rect">
            <a:avLst/>
          </a:prstGeom>
        </p:spPr>
        <p:txBody>
          <a:bodyPr wrap="square">
            <a:spAutoFit/>
          </a:bodyPr>
          <a:lstStyle/>
          <a:p>
            <a:pPr algn="just">
              <a:spcBef>
                <a:spcPts val="600"/>
              </a:spcBef>
              <a:buClr>
                <a:srgbClr val="74B898"/>
              </a:buClr>
              <a:buSzPct val="123000"/>
            </a:pPr>
            <a:r>
              <a:rPr lang="en-US" sz="1900" b="1" dirty="0">
                <a:latin typeface="Calibri" panose="020F0502020204030204" pitchFamily="34" charset="0"/>
              </a:rPr>
              <a:t>NANOSAFETY STRATEGY  </a:t>
            </a:r>
          </a:p>
          <a:p>
            <a:pPr marL="342900" indent="-342900" algn="just">
              <a:spcBef>
                <a:spcPts val="300"/>
              </a:spcBef>
              <a:buClr>
                <a:srgbClr val="74B898"/>
              </a:buClr>
              <a:buSzPct val="123000"/>
              <a:buFont typeface="+mj-lt"/>
              <a:buAutoNum type="arabicPeriod"/>
            </a:pPr>
            <a:r>
              <a:rPr lang="en-US" u="sng" dirty="0">
                <a:latin typeface="Calibri" panose="020F0502020204030204" pitchFamily="34" charset="0"/>
              </a:rPr>
              <a:t>SAFE BY DESIGN APPROACH</a:t>
            </a:r>
            <a:r>
              <a:rPr lang="en-US" dirty="0">
                <a:latin typeface="Calibri" panose="020F0502020204030204" pitchFamily="34" charset="0"/>
              </a:rPr>
              <a:t>: Use the </a:t>
            </a:r>
            <a:r>
              <a:rPr lang="en-US" b="1" dirty="0">
                <a:latin typeface="Calibri" panose="020F0502020204030204" pitchFamily="34" charset="0"/>
              </a:rPr>
              <a:t>ROBUST </a:t>
            </a:r>
            <a:r>
              <a:rPr lang="en-US" b="1" dirty="0" err="1">
                <a:latin typeface="Calibri" panose="020F0502020204030204" pitchFamily="34" charset="0"/>
              </a:rPr>
              <a:t>SbD</a:t>
            </a:r>
            <a:r>
              <a:rPr lang="en-US" b="1" dirty="0">
                <a:latin typeface="Calibri" panose="020F0502020204030204" pitchFamily="34" charset="0"/>
              </a:rPr>
              <a:t> methodological approach established by the MD </a:t>
            </a:r>
            <a:r>
              <a:rPr lang="en-US" dirty="0">
                <a:latin typeface="Calibri" panose="020F0502020204030204" pitchFamily="34" charset="0"/>
              </a:rPr>
              <a:t>to integrate all </a:t>
            </a:r>
            <a:r>
              <a:rPr lang="en-US" dirty="0" err="1">
                <a:latin typeface="Calibri" panose="020F0502020204030204" pitchFamily="34" charset="0"/>
              </a:rPr>
              <a:t>nanosafety</a:t>
            </a:r>
            <a:r>
              <a:rPr lang="en-US" dirty="0">
                <a:latin typeface="Calibri" panose="020F0502020204030204" pitchFamily="34" charset="0"/>
              </a:rPr>
              <a:t> aspects of the pilot lines, from the early stages of the design (</a:t>
            </a:r>
            <a:r>
              <a:rPr lang="en-US">
                <a:latin typeface="Calibri" panose="020F0502020204030204" pitchFamily="34" charset="0"/>
              </a:rPr>
              <a:t>Preventive approach).</a:t>
            </a:r>
            <a:endParaRPr lang="en-US" dirty="0">
              <a:latin typeface="Calibri" panose="020F0502020204030204" pitchFamily="34" charset="0"/>
            </a:endParaRPr>
          </a:p>
          <a:p>
            <a:pPr marL="342900" indent="-342900" algn="just">
              <a:spcBef>
                <a:spcPts val="300"/>
              </a:spcBef>
              <a:buClr>
                <a:srgbClr val="74B898"/>
              </a:buClr>
              <a:buSzPct val="123000"/>
              <a:buFont typeface="+mj-lt"/>
              <a:buAutoNum type="arabicPeriod"/>
            </a:pPr>
            <a:r>
              <a:rPr lang="en-US" u="sng" dirty="0">
                <a:latin typeface="Calibri" panose="020F0502020204030204" pitchFamily="34" charset="0"/>
              </a:rPr>
              <a:t>FOCUSED ON</a:t>
            </a:r>
            <a:r>
              <a:rPr lang="en-US" dirty="0">
                <a:latin typeface="Calibri" panose="020F0502020204030204" pitchFamily="34" charset="0"/>
              </a:rPr>
              <a:t>: EHSRs linked with </a:t>
            </a:r>
            <a:r>
              <a:rPr lang="en-US" dirty="0" err="1">
                <a:latin typeface="Calibri" panose="020F0502020204030204" pitchFamily="34" charset="0"/>
              </a:rPr>
              <a:t>nanosafety</a:t>
            </a:r>
            <a:r>
              <a:rPr lang="en-US" dirty="0">
                <a:latin typeface="Calibri" panose="020F0502020204030204" pitchFamily="34" charset="0"/>
              </a:rPr>
              <a:t> (e.g. materials and products used/created; risks due to emissions of hazardous materials and substances).</a:t>
            </a:r>
          </a:p>
          <a:p>
            <a:pPr marL="342900" indent="-342900" algn="just">
              <a:spcBef>
                <a:spcPts val="300"/>
              </a:spcBef>
              <a:buClr>
                <a:srgbClr val="74B898"/>
              </a:buClr>
              <a:buSzPct val="123000"/>
              <a:buFont typeface="+mj-lt"/>
              <a:buAutoNum type="arabicPeriod"/>
            </a:pPr>
            <a:r>
              <a:rPr lang="en-US" u="sng" dirty="0">
                <a:latin typeface="Calibri" panose="020F0502020204030204" pitchFamily="34" charset="0"/>
              </a:rPr>
              <a:t>METHODOLOGY</a:t>
            </a:r>
            <a:r>
              <a:rPr lang="en-US" dirty="0">
                <a:latin typeface="Calibri" panose="020F0502020204030204" pitchFamily="34" charset="0"/>
              </a:rPr>
              <a:t>: Training participants, Risk assessment, EHS specifications, Measurement campaigns (Budget availability).</a:t>
            </a:r>
          </a:p>
          <a:p>
            <a:pPr marL="342900" indent="-342900" algn="just">
              <a:spcBef>
                <a:spcPts val="300"/>
              </a:spcBef>
              <a:buClr>
                <a:srgbClr val="74B898"/>
              </a:buClr>
              <a:buSzPct val="123000"/>
              <a:buFont typeface="+mj-lt"/>
              <a:buAutoNum type="arabicPeriod"/>
            </a:pPr>
            <a:r>
              <a:rPr lang="en-US" u="sng" dirty="0">
                <a:latin typeface="Calibri" panose="020F0502020204030204" pitchFamily="34" charset="0"/>
              </a:rPr>
              <a:t>METHODS AND TOOLS</a:t>
            </a:r>
            <a:r>
              <a:rPr lang="en-US" dirty="0">
                <a:latin typeface="Calibri" panose="020F0502020204030204" pitchFamily="34" charset="0"/>
              </a:rPr>
              <a:t>: </a:t>
            </a:r>
          </a:p>
          <a:p>
            <a:pPr marL="800100" lvl="1" indent="-342900" algn="just">
              <a:spcBef>
                <a:spcPts val="300"/>
              </a:spcBef>
              <a:buClr>
                <a:srgbClr val="74B898"/>
              </a:buClr>
              <a:buSzPct val="123000"/>
              <a:buFont typeface="Wingdings" panose="05000000000000000000" pitchFamily="2" charset="2"/>
              <a:buChar char="§"/>
            </a:pPr>
            <a:r>
              <a:rPr lang="en-US" b="1" dirty="0">
                <a:latin typeface="Calibri" panose="020F0502020204030204" pitchFamily="34" charset="0"/>
              </a:rPr>
              <a:t>Standardization</a:t>
            </a:r>
            <a:r>
              <a:rPr lang="en-US" dirty="0">
                <a:latin typeface="Calibri" panose="020F0502020204030204" pitchFamily="34" charset="0"/>
              </a:rPr>
              <a:t> (CEN, ISO): EN ISO 12100, EN ISO 14123,  ISO 12901-2, ISO/TR 18637,  EN689, EN 17058</a:t>
            </a:r>
          </a:p>
          <a:p>
            <a:pPr marL="800100" lvl="1" indent="-342900" algn="just">
              <a:spcBef>
                <a:spcPts val="300"/>
              </a:spcBef>
              <a:buClr>
                <a:srgbClr val="74B898"/>
              </a:buClr>
              <a:buSzPct val="123000"/>
              <a:buFont typeface="Wingdings" panose="05000000000000000000" pitchFamily="2" charset="2"/>
              <a:buChar char="§"/>
            </a:pPr>
            <a:r>
              <a:rPr lang="en-US" b="1" dirty="0">
                <a:latin typeface="Calibri" panose="020F0502020204030204" pitchFamily="34" charset="0"/>
              </a:rPr>
              <a:t>Reference documents</a:t>
            </a:r>
            <a:r>
              <a:rPr lang="en-US" dirty="0">
                <a:latin typeface="Calibri" panose="020F0502020204030204" pitchFamily="34" charset="0"/>
              </a:rPr>
              <a:t>: NIOSH-CNTs, WHO Guidelines </a:t>
            </a:r>
          </a:p>
          <a:p>
            <a:pPr marL="800100" lvl="1" indent="-342900" algn="just">
              <a:spcBef>
                <a:spcPts val="300"/>
              </a:spcBef>
              <a:buClr>
                <a:srgbClr val="74B898"/>
              </a:buClr>
              <a:buSzPct val="123000"/>
              <a:buFont typeface="Wingdings" panose="05000000000000000000" pitchFamily="2" charset="2"/>
              <a:buChar char="§"/>
            </a:pPr>
            <a:r>
              <a:rPr lang="en-US" b="1" dirty="0">
                <a:latin typeface="Calibri" panose="020F0502020204030204" pitchFamily="34" charset="0"/>
              </a:rPr>
              <a:t>Tools</a:t>
            </a:r>
            <a:r>
              <a:rPr lang="en-US" dirty="0">
                <a:latin typeface="Calibri" panose="020F0502020204030204" pitchFamily="34" charset="0"/>
              </a:rPr>
              <a:t>: PLATFORM  </a:t>
            </a:r>
            <a:r>
              <a:rPr lang="en-US" dirty="0" err="1">
                <a:latin typeface="Calibri" panose="020F0502020204030204" pitchFamily="34" charset="0"/>
              </a:rPr>
              <a:t>SbD</a:t>
            </a:r>
            <a:r>
              <a:rPr lang="en-US" dirty="0">
                <a:latin typeface="Calibri" panose="020F0502020204030204" pitchFamily="34" charset="0"/>
              </a:rPr>
              <a:t> Tool, NanoReg2 (Product), EC website.</a:t>
            </a:r>
          </a:p>
          <a:p>
            <a:pPr marL="800100" lvl="1" indent="-342900" algn="just">
              <a:spcBef>
                <a:spcPts val="300"/>
              </a:spcBef>
              <a:buClr>
                <a:srgbClr val="74B898"/>
              </a:buClr>
              <a:buSzPct val="123000"/>
              <a:buFont typeface="Wingdings" panose="05000000000000000000" pitchFamily="2" charset="2"/>
              <a:buChar char="§"/>
            </a:pPr>
            <a:r>
              <a:rPr lang="en-US" b="1" dirty="0">
                <a:latin typeface="Calibri" panose="020F0502020204030204" pitchFamily="34" charset="0"/>
              </a:rPr>
              <a:t>MSDS</a:t>
            </a:r>
            <a:r>
              <a:rPr lang="en-US" dirty="0">
                <a:latin typeface="Calibri" panose="020F0502020204030204" pitchFamily="34" charset="0"/>
              </a:rPr>
              <a:t>: Involvement of a sound CNT manufacturer with relevant expertise in </a:t>
            </a:r>
            <a:r>
              <a:rPr lang="en-US" dirty="0" err="1">
                <a:latin typeface="Calibri" panose="020F0502020204030204" pitchFamily="34" charset="0"/>
              </a:rPr>
              <a:t>nanosafety</a:t>
            </a:r>
            <a:r>
              <a:rPr lang="en-US" dirty="0">
                <a:latin typeface="Calibri" panose="020F0502020204030204" pitchFamily="34" charset="0"/>
              </a:rPr>
              <a:t>.</a:t>
            </a:r>
          </a:p>
          <a:p>
            <a:pPr marL="800100" lvl="1" indent="-342900" algn="just">
              <a:spcBef>
                <a:spcPts val="300"/>
              </a:spcBef>
              <a:buClr>
                <a:srgbClr val="74B898"/>
              </a:buClr>
              <a:buSzPct val="123000"/>
              <a:buFont typeface="Wingdings" panose="05000000000000000000" pitchFamily="2" charset="2"/>
              <a:buChar char="§"/>
            </a:pPr>
            <a:r>
              <a:rPr lang="en-US" b="1" dirty="0">
                <a:latin typeface="Calibri" panose="020F0502020204030204" pitchFamily="34" charset="0"/>
              </a:rPr>
              <a:t>Measurement campaigns (aerosols) : focused on hot spots </a:t>
            </a:r>
          </a:p>
        </p:txBody>
      </p:sp>
      <p:pic>
        <p:nvPicPr>
          <p:cNvPr id="18" name="Picture 9">
            <a:extLst>
              <a:ext uri="{FF2B5EF4-FFF2-40B4-BE49-F238E27FC236}">
                <a16:creationId xmlns:a16="http://schemas.microsoft.com/office/drawing/2014/main" id="{3B213A8E-D6BE-408C-B86C-E9F1420FF6CA}"/>
              </a:ext>
            </a:extLst>
          </p:cNvPr>
          <p:cNvPicPr>
            <a:picLocks noChangeAspect="1"/>
          </p:cNvPicPr>
          <p:nvPr/>
        </p:nvPicPr>
        <p:blipFill>
          <a:blip r:embed="rId4"/>
          <a:stretch>
            <a:fillRect/>
          </a:stretch>
        </p:blipFill>
        <p:spPr>
          <a:xfrm>
            <a:off x="11451183" y="892856"/>
            <a:ext cx="588415" cy="598061"/>
          </a:xfrm>
          <a:prstGeom prst="rect">
            <a:avLst/>
          </a:prstGeom>
        </p:spPr>
      </p:pic>
      <p:pic>
        <p:nvPicPr>
          <p:cNvPr id="22" name="Picture 10">
            <a:extLst>
              <a:ext uri="{FF2B5EF4-FFF2-40B4-BE49-F238E27FC236}">
                <a16:creationId xmlns:a16="http://schemas.microsoft.com/office/drawing/2014/main" id="{D2A235F5-BAC0-49AA-86DD-BB0382A36CEB}"/>
              </a:ext>
            </a:extLst>
          </p:cNvPr>
          <p:cNvPicPr>
            <a:picLocks noChangeAspect="1"/>
          </p:cNvPicPr>
          <p:nvPr/>
        </p:nvPicPr>
        <p:blipFill>
          <a:blip r:embed="rId5"/>
          <a:stretch>
            <a:fillRect/>
          </a:stretch>
        </p:blipFill>
        <p:spPr>
          <a:xfrm>
            <a:off x="11442958" y="5113892"/>
            <a:ext cx="604863" cy="614698"/>
          </a:xfrm>
          <a:prstGeom prst="rect">
            <a:avLst/>
          </a:prstGeom>
        </p:spPr>
      </p:pic>
      <p:sp>
        <p:nvSpPr>
          <p:cNvPr id="13" name="Title 1">
            <a:extLst>
              <a:ext uri="{FF2B5EF4-FFF2-40B4-BE49-F238E27FC236}">
                <a16:creationId xmlns:a16="http://schemas.microsoft.com/office/drawing/2014/main" id="{61368496-F4C6-4112-AE63-BA48116FDF49}"/>
              </a:ext>
            </a:extLst>
          </p:cNvPr>
          <p:cNvSpPr txBox="1">
            <a:spLocks/>
          </p:cNvSpPr>
          <p:nvPr/>
        </p:nvSpPr>
        <p:spPr>
          <a:xfrm>
            <a:off x="10818" y="5862712"/>
            <a:ext cx="12241289" cy="1023337"/>
          </a:xfrm>
          <a:prstGeom prst="rect">
            <a:avLst/>
          </a:prstGeom>
          <a:solidFill>
            <a:srgbClr val="005DA2"/>
          </a:solidFill>
          <a:ln w="6350" cap="flat" cmpd="sng" algn="ctr">
            <a:solidFill>
              <a:schemeClr val="accent3">
                <a:lumMod val="75000"/>
              </a:schemeClr>
            </a:solidFill>
            <a:prstDash val="solid"/>
            <a:miter lim="800000"/>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lnSpcReduction="10000"/>
          </a:bodyPr>
          <a:lstStyle>
            <a:lvl1pPr marL="0" indent="0" algn="l" defTabSz="914400" rtl="0" eaLnBrk="1" latinLnBrk="0" hangingPunct="1">
              <a:lnSpc>
                <a:spcPct val="90000"/>
              </a:lnSpc>
              <a:spcBef>
                <a:spcPct val="0"/>
              </a:spcBef>
              <a:buFont typeface="Arial" pitchFamily="34" charset="0"/>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r>
              <a:rPr lang="en-US" altLang="es-ES" sz="3600" b="1" dirty="0">
                <a:latin typeface="Calibri" charset="0"/>
                <a:ea typeface="Calibri" charset="0"/>
                <a:cs typeface="Calibri" charset="0"/>
              </a:rPr>
              <a:t>6. Our best knowledge, engineering practices and professional judgement for decision making.</a:t>
            </a:r>
          </a:p>
        </p:txBody>
      </p:sp>
    </p:spTree>
    <p:extLst>
      <p:ext uri="{BB962C8B-B14F-4D97-AF65-F5344CB8AC3E}">
        <p14:creationId xmlns:p14="http://schemas.microsoft.com/office/powerpoint/2010/main" val="37175571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69F5489F-15B2-44CB-990D-5EB6BD99207A}"/>
              </a:ext>
            </a:extLst>
          </p:cNvPr>
          <p:cNvGraphicFramePr>
            <a:graphicFrameLocks noGrp="1"/>
          </p:cNvGraphicFramePr>
          <p:nvPr>
            <p:extLst>
              <p:ext uri="{D42A27DB-BD31-4B8C-83A1-F6EECF244321}">
                <p14:modId xmlns:p14="http://schemas.microsoft.com/office/powerpoint/2010/main" val="206613749"/>
              </p:ext>
            </p:extLst>
          </p:nvPr>
        </p:nvGraphicFramePr>
        <p:xfrm>
          <a:off x="526472" y="766795"/>
          <a:ext cx="11236037" cy="4726061"/>
        </p:xfrm>
        <a:graphic>
          <a:graphicData uri="http://schemas.openxmlformats.org/drawingml/2006/table">
            <a:tbl>
              <a:tblPr/>
              <a:tblGrid>
                <a:gridCol w="3088983">
                  <a:extLst>
                    <a:ext uri="{9D8B030D-6E8A-4147-A177-3AD203B41FA5}">
                      <a16:colId xmlns:a16="http://schemas.microsoft.com/office/drawing/2014/main" val="142459415"/>
                    </a:ext>
                  </a:extLst>
                </a:gridCol>
                <a:gridCol w="8147054">
                  <a:extLst>
                    <a:ext uri="{9D8B030D-6E8A-4147-A177-3AD203B41FA5}">
                      <a16:colId xmlns:a16="http://schemas.microsoft.com/office/drawing/2014/main" val="3023502754"/>
                    </a:ext>
                  </a:extLst>
                </a:gridCol>
              </a:tblGrid>
              <a:tr h="854905">
                <a:tc gridSpan="2">
                  <a:txBody>
                    <a:bodyPr/>
                    <a:lstStyle/>
                    <a:p>
                      <a:pPr algn="ctr" fontAlgn="ctr"/>
                      <a:r>
                        <a:rPr lang="en-US" sz="2800" b="1" i="0" u="none" strike="noStrike" dirty="0">
                          <a:solidFill>
                            <a:srgbClr val="074A8B"/>
                          </a:solidFill>
                          <a:effectLst/>
                          <a:latin typeface="Arial Narrow" panose="020B0606020202030204" pitchFamily="34" charset="0"/>
                        </a:rPr>
                        <a:t>Open Access Single entry point for scale-up of Innovative lightweight </a:t>
                      </a:r>
                    </a:p>
                    <a:p>
                      <a:pPr algn="ctr" fontAlgn="ctr"/>
                      <a:r>
                        <a:rPr lang="en-US" sz="2800" b="1" i="0" u="none" strike="noStrike" dirty="0">
                          <a:solidFill>
                            <a:srgbClr val="074A8B"/>
                          </a:solidFill>
                          <a:effectLst/>
                          <a:latin typeface="Arial Narrow" panose="020B0606020202030204" pitchFamily="34" charset="0"/>
                        </a:rPr>
                        <a:t>Smart composite materials and components (OASIS)</a:t>
                      </a:r>
                      <a:endParaRPr lang="es-ES" sz="2800" b="1" i="0" u="none" strike="noStrike" dirty="0">
                        <a:solidFill>
                          <a:srgbClr val="074A8B"/>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extLst>
                  <a:ext uri="{0D108BD9-81ED-4DB2-BD59-A6C34878D82A}">
                    <a16:rowId xmlns:a16="http://schemas.microsoft.com/office/drawing/2014/main" val="2327836396"/>
                  </a:ext>
                </a:extLst>
              </a:tr>
              <a:tr h="436088">
                <a:tc>
                  <a:txBody>
                    <a:bodyPr/>
                    <a:lstStyle/>
                    <a:p>
                      <a:pPr algn="l" fontAlgn="ctr"/>
                      <a:r>
                        <a:rPr lang="en-US" sz="2500" b="1" i="0" u="none" strike="noStrike" dirty="0">
                          <a:solidFill>
                            <a:srgbClr val="000000"/>
                          </a:solidFill>
                          <a:effectLst/>
                          <a:latin typeface="Arial Narrow" panose="020B0606020202030204" pitchFamily="34" charset="0"/>
                        </a:rPr>
                        <a:t>Call for proposal</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500" b="0" i="0" u="none" strike="noStrike" dirty="0">
                          <a:solidFill>
                            <a:srgbClr val="000000"/>
                          </a:solidFill>
                          <a:effectLst/>
                          <a:latin typeface="Arial Narrow" panose="020B0606020202030204" pitchFamily="34" charset="0"/>
                        </a:rPr>
                        <a:t> H2020-NMBP-TO-IND-2018-2020</a:t>
                      </a:r>
                      <a:endParaRPr lang="es-ES" sz="2500" b="0" i="0" u="none" strike="noStrike" dirty="0">
                        <a:solidFill>
                          <a:srgbClr val="000000"/>
                        </a:solidFill>
                        <a:effectLst/>
                        <a:latin typeface="Arial Narrow" panose="020B0606020202030204" pitchFamily="34" charset="0"/>
                      </a:endParaRP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5376711"/>
                  </a:ext>
                </a:extLst>
              </a:tr>
              <a:tr h="436088">
                <a:tc>
                  <a:txBody>
                    <a:bodyPr/>
                    <a:lstStyle/>
                    <a:p>
                      <a:pPr algn="l" fontAlgn="ctr"/>
                      <a:r>
                        <a:rPr lang="en-US" sz="2500" b="1" i="0" u="none" strike="noStrike" dirty="0">
                          <a:solidFill>
                            <a:srgbClr val="000000"/>
                          </a:solidFill>
                          <a:effectLst/>
                          <a:latin typeface="Arial Narrow" panose="020B0606020202030204" pitchFamily="34" charset="0"/>
                        </a:rPr>
                        <a:t>Topic </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500" b="0" i="0" u="none" strike="noStrike" dirty="0">
                          <a:solidFill>
                            <a:srgbClr val="000000"/>
                          </a:solidFill>
                          <a:effectLst/>
                          <a:latin typeface="Arial Narrow" panose="020B0606020202030204" pitchFamily="34" charset="0"/>
                        </a:rPr>
                        <a:t> DT-NMBP-01-2018 - Open Innovation Test Beds for Lightweight, </a:t>
                      </a:r>
                      <a:r>
                        <a:rPr lang="en-US" sz="2500" b="0" i="0" u="none" strike="noStrike" dirty="0" err="1">
                          <a:solidFill>
                            <a:srgbClr val="000000"/>
                          </a:solidFill>
                          <a:effectLst/>
                          <a:latin typeface="Arial Narrow" panose="020B0606020202030204" pitchFamily="34" charset="0"/>
                        </a:rPr>
                        <a:t>nano</a:t>
                      </a:r>
                      <a:r>
                        <a:rPr lang="en-US" sz="2500" b="0" i="0" u="none" strike="noStrike" dirty="0">
                          <a:solidFill>
                            <a:srgbClr val="000000"/>
                          </a:solidFill>
                          <a:effectLst/>
                          <a:latin typeface="Arial Narrow" panose="020B0606020202030204" pitchFamily="34" charset="0"/>
                        </a:rPr>
                        <a:t>-enabled multifunctional composite materials and components</a:t>
                      </a:r>
                      <a:endParaRPr lang="es-ES" sz="2500" b="0" i="0" u="none" strike="noStrike" dirty="0">
                        <a:solidFill>
                          <a:srgbClr val="000000"/>
                        </a:solidFill>
                        <a:effectLst/>
                        <a:latin typeface="Arial Narrow" panose="020B0606020202030204" pitchFamily="34" charset="0"/>
                      </a:endParaRP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2090567"/>
                  </a:ext>
                </a:extLst>
              </a:tr>
              <a:tr h="436088">
                <a:tc>
                  <a:txBody>
                    <a:bodyPr/>
                    <a:lstStyle/>
                    <a:p>
                      <a:pPr algn="l" fontAlgn="ctr"/>
                      <a:r>
                        <a:rPr lang="en-US" sz="2500" b="1" i="0" u="none" strike="noStrike">
                          <a:solidFill>
                            <a:srgbClr val="000000"/>
                          </a:solidFill>
                          <a:effectLst/>
                          <a:latin typeface="Arial Narrow" panose="020B0606020202030204" pitchFamily="34" charset="0"/>
                        </a:rPr>
                        <a:t>Funding scheme</a:t>
                      </a:r>
                      <a:endParaRPr lang="es-ES" sz="2500" b="1" i="0" u="none" strike="noStrike">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500" b="0" i="0" u="none" strike="noStrike" dirty="0">
                          <a:solidFill>
                            <a:srgbClr val="000000"/>
                          </a:solidFill>
                          <a:effectLst/>
                          <a:latin typeface="Arial Narrow" panose="020B0606020202030204" pitchFamily="34" charset="0"/>
                        </a:rPr>
                        <a:t> IA - Innovation Action</a:t>
                      </a:r>
                      <a:endParaRPr lang="es-ES" sz="2500" b="0" i="0" u="none" strike="noStrike" dirty="0">
                        <a:solidFill>
                          <a:srgbClr val="000000"/>
                        </a:solidFill>
                        <a:effectLst/>
                        <a:latin typeface="Arial Narrow" panose="020B0606020202030204" pitchFamily="34" charset="0"/>
                      </a:endParaRP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3494604"/>
                  </a:ext>
                </a:extLst>
              </a:tr>
              <a:tr h="436088">
                <a:tc>
                  <a:txBody>
                    <a:bodyPr/>
                    <a:lstStyle/>
                    <a:p>
                      <a:pPr algn="l" fontAlgn="b"/>
                      <a:r>
                        <a:rPr lang="en-US" sz="2500" b="1" i="0" u="none" strike="noStrike" dirty="0">
                          <a:solidFill>
                            <a:srgbClr val="000000"/>
                          </a:solidFill>
                          <a:effectLst/>
                          <a:latin typeface="Arial Narrow" panose="020B0606020202030204" pitchFamily="34" charset="0"/>
                        </a:rPr>
                        <a:t>From </a:t>
                      </a:r>
                      <a:r>
                        <a:rPr lang="en-US" sz="2500" b="0" i="0" u="none" strike="noStrike" dirty="0">
                          <a:solidFill>
                            <a:srgbClr val="000000"/>
                          </a:solidFill>
                          <a:effectLst/>
                          <a:latin typeface="Arial Narrow" panose="020B0606020202030204" pitchFamily="34" charset="0"/>
                        </a:rPr>
                        <a:t>(Expected date)</a:t>
                      </a:r>
                      <a:endParaRPr lang="es-ES" sz="2500" b="0" i="0" u="none" strike="noStrike" dirty="0">
                        <a:solidFill>
                          <a:srgbClr val="000000"/>
                        </a:solidFill>
                        <a:effectLst/>
                        <a:latin typeface="Arial Narrow" panose="020B0606020202030204" pitchFamily="34" charset="0"/>
                      </a:endParaRPr>
                    </a:p>
                  </a:txBody>
                  <a:tcPr marL="8361" marR="8361" marT="83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S" sz="2500" b="0" i="0" u="none" strike="noStrike" dirty="0">
                          <a:solidFill>
                            <a:srgbClr val="000000"/>
                          </a:solidFill>
                          <a:effectLst/>
                          <a:latin typeface="Arial Narrow" panose="020B0606020202030204" pitchFamily="34" charset="0"/>
                        </a:rPr>
                        <a:t> 1-01-2019  </a:t>
                      </a:r>
                    </a:p>
                  </a:txBody>
                  <a:tcPr marL="8361" marR="8361" marT="83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009439"/>
                  </a:ext>
                </a:extLst>
              </a:tr>
              <a:tr h="458813">
                <a:tc>
                  <a:txBody>
                    <a:bodyPr/>
                    <a:lstStyle/>
                    <a:p>
                      <a:pPr algn="l" fontAlgn="b"/>
                      <a:r>
                        <a:rPr lang="en-US" sz="2500" b="1" i="0" u="none" strike="noStrike" dirty="0">
                          <a:solidFill>
                            <a:srgbClr val="000000"/>
                          </a:solidFill>
                          <a:effectLst/>
                          <a:latin typeface="Arial Narrow" panose="020B0606020202030204" pitchFamily="34" charset="0"/>
                        </a:rPr>
                        <a:t>Duration </a:t>
                      </a:r>
                      <a:endParaRPr lang="es-ES" sz="2500" b="1" i="0" u="none" strike="noStrike" dirty="0">
                        <a:solidFill>
                          <a:srgbClr val="000000"/>
                        </a:solidFill>
                        <a:effectLst/>
                        <a:latin typeface="Arial Narrow" panose="020B0606020202030204" pitchFamily="34" charset="0"/>
                      </a:endParaRPr>
                    </a:p>
                  </a:txBody>
                  <a:tcPr marL="8361" marR="8361" marT="836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S" sz="2500" b="0" i="0" u="none" strike="noStrike" dirty="0">
                          <a:solidFill>
                            <a:srgbClr val="000000"/>
                          </a:solidFill>
                          <a:effectLst/>
                          <a:latin typeface="Arial Narrow" panose="020B0606020202030204" pitchFamily="34" charset="0"/>
                        </a:rPr>
                        <a:t> 42 </a:t>
                      </a:r>
                      <a:r>
                        <a:rPr lang="es-ES" sz="2500" b="0" i="0" u="none" strike="noStrike" dirty="0" err="1">
                          <a:solidFill>
                            <a:srgbClr val="000000"/>
                          </a:solidFill>
                          <a:effectLst/>
                          <a:latin typeface="Arial Narrow" panose="020B0606020202030204" pitchFamily="34" charset="0"/>
                        </a:rPr>
                        <a:t>months</a:t>
                      </a:r>
                      <a:endParaRPr lang="es-ES" sz="2500" b="0" i="0" u="none" strike="noStrike" dirty="0">
                        <a:solidFill>
                          <a:srgbClr val="000000"/>
                        </a:solidFill>
                        <a:effectLst/>
                        <a:latin typeface="Arial Narrow" panose="020B0606020202030204" pitchFamily="34" charset="0"/>
                      </a:endParaRPr>
                    </a:p>
                  </a:txBody>
                  <a:tcPr marL="8361" marR="8361" marT="836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8665346"/>
                  </a:ext>
                </a:extLst>
              </a:tr>
              <a:tr h="436088">
                <a:tc>
                  <a:txBody>
                    <a:bodyPr/>
                    <a:lstStyle/>
                    <a:p>
                      <a:pPr algn="l" fontAlgn="ctr"/>
                      <a:r>
                        <a:rPr lang="es-ES" sz="2500" b="1" i="0" u="none" strike="noStrike">
                          <a:solidFill>
                            <a:srgbClr val="000000"/>
                          </a:solidFill>
                          <a:effectLst/>
                          <a:latin typeface="Arial Narrow" panose="020B0606020202030204" pitchFamily="34" charset="0"/>
                        </a:rPr>
                        <a:t>Total cost</a:t>
                      </a: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S" sz="2500" b="0" i="0" u="none" strike="noStrike" dirty="0">
                          <a:solidFill>
                            <a:srgbClr val="000000"/>
                          </a:solidFill>
                          <a:effectLst/>
                          <a:latin typeface="Arial Narrow" panose="020B0606020202030204" pitchFamily="34" charset="0"/>
                        </a:rPr>
                        <a:t> EUR 13 260 110</a:t>
                      </a: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0261838"/>
                  </a:ext>
                </a:extLst>
              </a:tr>
              <a:tr h="445367">
                <a:tc>
                  <a:txBody>
                    <a:bodyPr/>
                    <a:lstStyle/>
                    <a:p>
                      <a:pPr algn="l" fontAlgn="ctr"/>
                      <a:r>
                        <a:rPr lang="es-ES" sz="2500" b="1" i="0" u="none" strike="noStrike" dirty="0">
                          <a:solidFill>
                            <a:srgbClr val="000000"/>
                          </a:solidFill>
                          <a:effectLst/>
                          <a:latin typeface="Arial Narrow" panose="020B0606020202030204" pitchFamily="34" charset="0"/>
                        </a:rPr>
                        <a:t>EU </a:t>
                      </a:r>
                      <a:r>
                        <a:rPr lang="es-ES" sz="2500" b="1" i="0" u="none" strike="noStrike" dirty="0" err="1">
                          <a:solidFill>
                            <a:srgbClr val="000000"/>
                          </a:solidFill>
                          <a:effectLst/>
                          <a:latin typeface="Arial Narrow" panose="020B0606020202030204" pitchFamily="34" charset="0"/>
                        </a:rPr>
                        <a:t>contribution</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S" sz="2500" b="0" i="0" u="none" strike="noStrike" dirty="0">
                          <a:solidFill>
                            <a:srgbClr val="000000"/>
                          </a:solidFill>
                          <a:effectLst/>
                          <a:latin typeface="Arial Narrow" panose="020B0606020202030204" pitchFamily="34" charset="0"/>
                        </a:rPr>
                        <a:t> EUR 11 757 065</a:t>
                      </a: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1498922"/>
                  </a:ext>
                </a:extLst>
              </a:tr>
              <a:tr h="445367">
                <a:tc>
                  <a:txBody>
                    <a:bodyPr/>
                    <a:lstStyle/>
                    <a:p>
                      <a:pPr algn="l" fontAlgn="ctr"/>
                      <a:r>
                        <a:rPr lang="es-ES" sz="2500" b="1" i="0" u="none" strike="noStrike" dirty="0" err="1">
                          <a:solidFill>
                            <a:srgbClr val="000000"/>
                          </a:solidFill>
                          <a:effectLst/>
                          <a:latin typeface="Arial Narrow" panose="020B0606020202030204" pitchFamily="34" charset="0"/>
                        </a:rPr>
                        <a:t>Coordinator</a:t>
                      </a:r>
                      <a:endParaRPr lang="es-ES" sz="2500" b="1" i="0" u="none" strike="noStrike" dirty="0">
                        <a:solidFill>
                          <a:srgbClr val="000000"/>
                        </a:solidFill>
                        <a:effectLst/>
                        <a:latin typeface="Arial Narrow" panose="020B0606020202030204" pitchFamily="34" charset="0"/>
                      </a:endParaRPr>
                    </a:p>
                  </a:txBody>
                  <a:tcPr marL="8361" marR="8361" marT="83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ES" sz="2500" b="0" i="0" u="none" strike="noStrike" dirty="0">
                          <a:solidFill>
                            <a:srgbClr val="000000"/>
                          </a:solidFill>
                          <a:effectLst/>
                          <a:latin typeface="Arial Narrow" panose="020B0606020202030204" pitchFamily="34" charset="0"/>
                        </a:rPr>
                        <a:t> FUNDACION TECNALIA RESEARCH &amp; INNOVATION (</a:t>
                      </a:r>
                      <a:r>
                        <a:rPr lang="es-ES" sz="2500" b="0" i="0" u="none" strike="noStrike" dirty="0" err="1">
                          <a:solidFill>
                            <a:srgbClr val="000000"/>
                          </a:solidFill>
                          <a:effectLst/>
                          <a:latin typeface="Arial Narrow" panose="020B0606020202030204" pitchFamily="34" charset="0"/>
                        </a:rPr>
                        <a:t>Spain</a:t>
                      </a:r>
                      <a:r>
                        <a:rPr lang="es-ES" sz="2500" b="0" i="0" u="none" strike="noStrike" dirty="0">
                          <a:solidFill>
                            <a:srgbClr val="000000"/>
                          </a:solidFill>
                          <a:effectLst/>
                          <a:latin typeface="Arial Narrow" panose="020B0606020202030204" pitchFamily="34" charset="0"/>
                        </a:rPr>
                        <a:t>)</a:t>
                      </a:r>
                    </a:p>
                  </a:txBody>
                  <a:tcPr marL="8361" marR="8361" marT="83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0086878"/>
                  </a:ext>
                </a:extLst>
              </a:tr>
            </a:tbl>
          </a:graphicData>
        </a:graphic>
      </p:graphicFrame>
      <p:pic>
        <p:nvPicPr>
          <p:cNvPr id="38" name="Imagen 37">
            <a:extLst>
              <a:ext uri="{FF2B5EF4-FFF2-40B4-BE49-F238E27FC236}">
                <a16:creationId xmlns:a16="http://schemas.microsoft.com/office/drawing/2014/main" id="{0784A7CB-D881-4F6D-87E1-A43103DB82EA}"/>
              </a:ext>
            </a:extLst>
          </p:cNvPr>
          <p:cNvPicPr>
            <a:picLocks noChangeAspect="1"/>
          </p:cNvPicPr>
          <p:nvPr/>
        </p:nvPicPr>
        <p:blipFill>
          <a:blip r:embed="rId2"/>
          <a:stretch>
            <a:fillRect/>
          </a:stretch>
        </p:blipFill>
        <p:spPr>
          <a:xfrm>
            <a:off x="14514" y="5589842"/>
            <a:ext cx="12174280" cy="1268158"/>
          </a:xfrm>
          <a:prstGeom prst="rect">
            <a:avLst/>
          </a:prstGeom>
          <a:solidFill>
            <a:schemeClr val="bg1"/>
          </a:solidFill>
        </p:spPr>
      </p:pic>
      <p:pic>
        <p:nvPicPr>
          <p:cNvPr id="39" name="Imagen 38" descr="H2020">
            <a:extLst>
              <a:ext uri="{FF2B5EF4-FFF2-40B4-BE49-F238E27FC236}">
                <a16:creationId xmlns:a16="http://schemas.microsoft.com/office/drawing/2014/main" id="{3DDD0521-F3DE-49CE-80FD-04FE77708C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59689" y="1675736"/>
            <a:ext cx="330729" cy="345231"/>
          </a:xfrm>
          <a:prstGeom prst="rect">
            <a:avLst/>
          </a:prstGeom>
          <a:noFill/>
          <a:ln>
            <a:noFill/>
          </a:ln>
        </p:spPr>
      </p:pic>
      <p:pic>
        <p:nvPicPr>
          <p:cNvPr id="40" name="Picture 5" descr="Resultado de imagen de european commission">
            <a:extLst>
              <a:ext uri="{FF2B5EF4-FFF2-40B4-BE49-F238E27FC236}">
                <a16:creationId xmlns:a16="http://schemas.microsoft.com/office/drawing/2014/main" id="{86AE4B95-A228-4B96-B16E-B81C4CBA18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3764" y="4655361"/>
            <a:ext cx="537029" cy="3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E7C8397-23CB-4E43-8408-80DA0D312FCB}"/>
              </a:ext>
            </a:extLst>
          </p:cNvPr>
          <p:cNvSpPr txBox="1">
            <a:spLocks/>
          </p:cNvSpPr>
          <p:nvPr/>
        </p:nvSpPr>
        <p:spPr>
          <a:xfrm>
            <a:off x="0" y="5071789"/>
            <a:ext cx="12247304" cy="1786058"/>
          </a:xfrm>
          <a:prstGeom prst="rect">
            <a:avLst/>
          </a:prstGeom>
          <a:solidFill>
            <a:srgbClr val="005DA2"/>
          </a:solidFill>
          <a:ln w="6350" cap="flat" cmpd="sng" algn="ctr">
            <a:solidFill>
              <a:schemeClr val="accent3">
                <a:lumMod val="75000"/>
              </a:schemeClr>
            </a:solidFill>
            <a:prstDash val="solid"/>
            <a:miter lim="800000"/>
          </a:ln>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itchFamily="34" charset="0"/>
              <a:buNone/>
              <a:defRPr sz="3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600"/>
              </a:spcAft>
            </a:pPr>
            <a:endParaRPr lang="es-ES" altLang="es-ES" sz="3600" b="1" dirty="0">
              <a:latin typeface="Calibri" charset="0"/>
              <a:ea typeface="Calibri" charset="0"/>
              <a:cs typeface="Calibri" charset="0"/>
            </a:endParaRPr>
          </a:p>
        </p:txBody>
      </p:sp>
      <p:sp>
        <p:nvSpPr>
          <p:cNvPr id="8" name="Rectángulo 7">
            <a:extLst>
              <a:ext uri="{FF2B5EF4-FFF2-40B4-BE49-F238E27FC236}">
                <a16:creationId xmlns:a16="http://schemas.microsoft.com/office/drawing/2014/main" id="{3F98A49D-68AA-4224-9938-5E9F311EB912}"/>
              </a:ext>
            </a:extLst>
          </p:cNvPr>
          <p:cNvSpPr/>
          <p:nvPr/>
        </p:nvSpPr>
        <p:spPr>
          <a:xfrm>
            <a:off x="119365" y="5071636"/>
            <a:ext cx="12069429" cy="1779333"/>
          </a:xfrm>
          <a:prstGeom prst="rect">
            <a:avLst/>
          </a:prstGeom>
        </p:spPr>
        <p:txBody>
          <a:bodyPr wrap="square">
            <a:spAutoFit/>
          </a:bodyPr>
          <a:lstStyle/>
          <a:p>
            <a:pPr marL="342900" lvl="0" indent="-342900" algn="just">
              <a:lnSpc>
                <a:spcPct val="107000"/>
              </a:lnSpc>
              <a:spcBef>
                <a:spcPts val="375"/>
              </a:spcBef>
              <a:spcAft>
                <a:spcPts val="0"/>
              </a:spcAft>
              <a:buFont typeface="+mj-lt"/>
              <a:buAutoNum type="arabicPeriod"/>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Development and organization of the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Open Innovation Testbed (OITB)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with 12 PLs</a:t>
            </a:r>
            <a:endParaRPr lang="es-E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375"/>
              </a:spcBef>
              <a:spcAft>
                <a:spcPts val="0"/>
              </a:spcAft>
              <a:buFont typeface="+mj-lt"/>
              <a:buAutoNum type="arabicPeriod"/>
            </a:pP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Set-up a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Single Entry Point (SEP)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for easier access to SMEs and sustainable operation of the OITB service offer</a:t>
            </a:r>
            <a:endParaRPr lang="es-E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Bef>
                <a:spcPts val="375"/>
              </a:spcBef>
              <a:spcAft>
                <a:spcPts val="0"/>
              </a:spcAft>
              <a:buFont typeface="+mj-lt"/>
              <a:buAutoNum type="arabicPeriod"/>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Validation of upscale/upgrade of pilots and services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through 6 showcases in high-impact industrial sectors </a:t>
            </a:r>
          </a:p>
          <a:p>
            <a:pPr marL="342900" lvl="0" indent="-342900" algn="just">
              <a:lnSpc>
                <a:spcPct val="107000"/>
              </a:lnSpc>
              <a:spcBef>
                <a:spcPts val="375"/>
              </a:spcBef>
              <a:spcAft>
                <a:spcPts val="0"/>
              </a:spcAft>
              <a:buFont typeface="+mj-lt"/>
              <a:buAutoNum type="arabicPeriod"/>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Set up of Open Calls (OC)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to validate the SEP and ensure the sustainability of the OITB ecosystem </a:t>
            </a:r>
          </a:p>
          <a:p>
            <a:pPr marL="342900" lvl="0" indent="-342900" algn="just">
              <a:lnSpc>
                <a:spcPct val="107000"/>
              </a:lnSpc>
              <a:spcBef>
                <a:spcPts val="375"/>
              </a:spcBef>
              <a:spcAft>
                <a:spcPts val="0"/>
              </a:spcAft>
              <a:buFont typeface="+mj-lt"/>
              <a:buAutoNum type="arabicPeriod"/>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Demo-cases development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(6 -12).</a:t>
            </a:r>
            <a:endParaRPr lang="es-ES"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Title 1">
            <a:extLst>
              <a:ext uri="{FF2B5EF4-FFF2-40B4-BE49-F238E27FC236}">
                <a16:creationId xmlns:a16="http://schemas.microsoft.com/office/drawing/2014/main" id="{1299BD67-CB1A-40BA-A2DB-0AB8679CFB13}"/>
              </a:ext>
            </a:extLst>
          </p:cNvPr>
          <p:cNvSpPr>
            <a:spLocks noGrp="1"/>
          </p:cNvSpPr>
          <p:nvPr>
            <p:ph type="title"/>
          </p:nvPr>
        </p:nvSpPr>
        <p:spPr>
          <a:xfrm>
            <a:off x="-3206" y="-24361"/>
            <a:ext cx="12192000" cy="765800"/>
          </a:xfrm>
          <a:solidFill>
            <a:srgbClr val="005DA2"/>
          </a:solidFill>
          <a:ln>
            <a:solidFill>
              <a:srgbClr val="74B898"/>
            </a:solidFill>
          </a:ln>
        </p:spPr>
        <p:style>
          <a:lnRef idx="1">
            <a:schemeClr val="accent6"/>
          </a:lnRef>
          <a:fillRef idx="3">
            <a:schemeClr val="accent6"/>
          </a:fillRef>
          <a:effectRef idx="2">
            <a:schemeClr val="accent6"/>
          </a:effectRef>
          <a:fontRef idx="minor">
            <a:schemeClr val="lt1"/>
          </a:fontRef>
        </p:style>
        <p:txBody>
          <a:bodyPr anchor="ctr">
            <a:normAutofit/>
          </a:bodyPr>
          <a:lstStyle/>
          <a:p>
            <a:r>
              <a:rPr lang="en-US" sz="2800" b="1" dirty="0">
                <a:latin typeface="Calibri" charset="0"/>
                <a:ea typeface="Calibri" charset="0"/>
                <a:cs typeface="Calibri" charset="0"/>
              </a:rPr>
              <a:t> </a:t>
            </a:r>
            <a:r>
              <a:rPr lang="en-US" sz="3600" b="1" dirty="0">
                <a:latin typeface="Calibri" charset="0"/>
                <a:ea typeface="Calibri" charset="0"/>
                <a:cs typeface="Calibri" charset="0"/>
              </a:rPr>
              <a:t>OASIS: building tomorrow’s industry</a:t>
            </a:r>
            <a:endParaRPr lang="el-GR" sz="3600" b="1" dirty="0">
              <a:latin typeface="Calibri" charset="0"/>
              <a:ea typeface="Calibri" charset="0"/>
              <a:cs typeface="Calibri" charset="0"/>
            </a:endParaRPr>
          </a:p>
        </p:txBody>
      </p:sp>
      <p:pic>
        <p:nvPicPr>
          <p:cNvPr id="12" name="Picture 2" descr="D:\Ana\Proyectos\2015\PLATFORM\Project templates\Platform logo.bmp">
            <a:extLst>
              <a:ext uri="{FF2B5EF4-FFF2-40B4-BE49-F238E27FC236}">
                <a16:creationId xmlns:a16="http://schemas.microsoft.com/office/drawing/2014/main" id="{07EFE946-DCCB-4F62-B0E9-BC30378430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5512" y="56371"/>
            <a:ext cx="1018937" cy="6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5338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DDE3AC1-9C1F-461C-BE43-7DC83B3F3FFE}"/>
              </a:ext>
            </a:extLst>
          </p:cNvPr>
          <p:cNvSpPr/>
          <p:nvPr/>
        </p:nvSpPr>
        <p:spPr>
          <a:xfrm>
            <a:off x="167098" y="728234"/>
            <a:ext cx="11871224" cy="2283061"/>
          </a:xfrm>
          <a:prstGeom prst="rect">
            <a:avLst/>
          </a:prstGeom>
        </p:spPr>
        <p:txBody>
          <a:bodyPr wrap="square">
            <a:spAutoFit/>
          </a:bodyPr>
          <a:lstStyle/>
          <a:p>
            <a:pPr algn="just">
              <a:lnSpc>
                <a:spcPct val="107000"/>
              </a:lnSpc>
              <a:spcBef>
                <a:spcPts val="375"/>
              </a:spcBef>
              <a:spcAft>
                <a:spcPts val="800"/>
              </a:spcAft>
            </a:pPr>
            <a:r>
              <a:rPr lang="en-US" sz="2700" dirty="0">
                <a:latin typeface="Arial" panose="020B0604020202020204" pitchFamily="34" charset="0"/>
                <a:ea typeface="Calibri" panose="020F0502020204030204" pitchFamily="34" charset="0"/>
                <a:cs typeface="Arial" panose="020B0604020202020204" pitchFamily="34" charset="0"/>
              </a:rPr>
              <a:t>A pilot sustainable manufacturing ecosystem of 12 Pilot Lines, operating under a common and demanding </a:t>
            </a:r>
            <a:r>
              <a:rPr lang="en-US" sz="2700" b="1" dirty="0">
                <a:latin typeface="Arial" panose="020B0604020202020204" pitchFamily="34" charset="0"/>
                <a:ea typeface="Calibri" panose="020F0502020204030204" pitchFamily="34" charset="0"/>
                <a:cs typeface="Arial" panose="020B0604020202020204" pitchFamily="34" charset="0"/>
              </a:rPr>
              <a:t>umbrella of Sustainable Production </a:t>
            </a:r>
            <a:r>
              <a:rPr lang="en-US" sz="2700" dirty="0">
                <a:latin typeface="Arial" panose="020B0604020202020204" pitchFamily="34" charset="0"/>
                <a:ea typeface="Calibri" panose="020F0502020204030204" pitchFamily="34" charset="0"/>
                <a:cs typeface="Arial" panose="020B0604020202020204" pitchFamily="34" charset="0"/>
              </a:rPr>
              <a:t>(</a:t>
            </a:r>
            <a:r>
              <a:rPr lang="en-US" sz="2700" b="1" dirty="0">
                <a:latin typeface="Arial" panose="020B0604020202020204" pitchFamily="34" charset="0"/>
                <a:ea typeface="Calibri" panose="020F0502020204030204" pitchFamily="34" charset="0"/>
                <a:cs typeface="Arial" panose="020B0604020202020204" pitchFamily="34" charset="0"/>
              </a:rPr>
              <a:t>OASIS base line</a:t>
            </a:r>
            <a:r>
              <a:rPr lang="en-US" sz="2700" dirty="0">
                <a:latin typeface="Arial" panose="020B0604020202020204" pitchFamily="34" charset="0"/>
                <a:ea typeface="Calibri" panose="020F0502020204030204" pitchFamily="34" charset="0"/>
                <a:cs typeface="Arial" panose="020B0604020202020204" pitchFamily="34" charset="0"/>
              </a:rPr>
              <a:t>), to ensure a competitive, quality, safe and environmental friendly production, of nanomaterials and </a:t>
            </a:r>
            <a:r>
              <a:rPr lang="en-US" sz="2700" dirty="0" err="1">
                <a:latin typeface="Arial" panose="020B0604020202020204" pitchFamily="34" charset="0"/>
                <a:ea typeface="Calibri" panose="020F0502020204030204" pitchFamily="34" charset="0"/>
                <a:cs typeface="Arial" panose="020B0604020202020204" pitchFamily="34" charset="0"/>
              </a:rPr>
              <a:t>nano</a:t>
            </a:r>
            <a:r>
              <a:rPr lang="en-US" sz="2700" dirty="0">
                <a:latin typeface="Arial" panose="020B0604020202020204" pitchFamily="34" charset="0"/>
                <a:ea typeface="Calibri" panose="020F0502020204030204" pitchFamily="34" charset="0"/>
                <a:cs typeface="Arial" panose="020B0604020202020204" pitchFamily="34" charset="0"/>
              </a:rPr>
              <a:t>-enabled products in compliance with the applicable regulation.</a:t>
            </a:r>
          </a:p>
        </p:txBody>
      </p:sp>
      <p:graphicFrame>
        <p:nvGraphicFramePr>
          <p:cNvPr id="12" name="Objeto 11">
            <a:extLst>
              <a:ext uri="{FF2B5EF4-FFF2-40B4-BE49-F238E27FC236}">
                <a16:creationId xmlns:a16="http://schemas.microsoft.com/office/drawing/2014/main" id="{F97F160E-D950-4A23-BEEF-C7B9BED1BB63}"/>
              </a:ext>
            </a:extLst>
          </p:cNvPr>
          <p:cNvGraphicFramePr>
            <a:graphicFrameLocks noChangeAspect="1"/>
          </p:cNvGraphicFramePr>
          <p:nvPr>
            <p:extLst>
              <p:ext uri="{D42A27DB-BD31-4B8C-83A1-F6EECF244321}">
                <p14:modId xmlns:p14="http://schemas.microsoft.com/office/powerpoint/2010/main" val="4087134964"/>
              </p:ext>
            </p:extLst>
          </p:nvPr>
        </p:nvGraphicFramePr>
        <p:xfrm>
          <a:off x="320499" y="3049911"/>
          <a:ext cx="11639550" cy="3616997"/>
        </p:xfrm>
        <a:graphic>
          <a:graphicData uri="http://schemas.openxmlformats.org/presentationml/2006/ole">
            <mc:AlternateContent xmlns:mc="http://schemas.openxmlformats.org/markup-compatibility/2006">
              <mc:Choice xmlns:v="urn:schemas-microsoft-com:vml" Requires="v">
                <p:oleObj spid="_x0000_s3123" name="Worksheet" r:id="rId3" imgW="11639580" imgH="3943460" progId="Excel.Sheet.12">
                  <p:embed/>
                </p:oleObj>
              </mc:Choice>
              <mc:Fallback>
                <p:oleObj name="Worksheet" r:id="rId3" imgW="11639580" imgH="3943460" progId="Excel.Sheet.12">
                  <p:embed/>
                  <p:pic>
                    <p:nvPicPr>
                      <p:cNvPr id="7" name="Objeto 6">
                        <a:extLst>
                          <a:ext uri="{FF2B5EF4-FFF2-40B4-BE49-F238E27FC236}">
                            <a16:creationId xmlns:a16="http://schemas.microsoft.com/office/drawing/2014/main" id="{B881E05E-B744-4FF0-825C-58713DC16632}"/>
                          </a:ext>
                        </a:extLst>
                      </p:cNvPr>
                      <p:cNvPicPr/>
                      <p:nvPr/>
                    </p:nvPicPr>
                    <p:blipFill>
                      <a:blip r:embed="rId4"/>
                      <a:stretch>
                        <a:fillRect/>
                      </a:stretch>
                    </p:blipFill>
                    <p:spPr>
                      <a:xfrm>
                        <a:off x="320499" y="3049911"/>
                        <a:ext cx="11639550" cy="3616997"/>
                      </a:xfrm>
                      <a:prstGeom prst="rect">
                        <a:avLst/>
                      </a:prstGeom>
                      <a:solidFill>
                        <a:schemeClr val="bg1"/>
                      </a:solidFill>
                    </p:spPr>
                  </p:pic>
                </p:oleObj>
              </mc:Fallback>
            </mc:AlternateContent>
          </a:graphicData>
        </a:graphic>
      </p:graphicFrame>
      <p:sp>
        <p:nvSpPr>
          <p:cNvPr id="15" name="Title 1">
            <a:extLst>
              <a:ext uri="{FF2B5EF4-FFF2-40B4-BE49-F238E27FC236}">
                <a16:creationId xmlns:a16="http://schemas.microsoft.com/office/drawing/2014/main" id="{8046E734-8BBA-4D4F-A6E4-DDA0CD8283AA}"/>
              </a:ext>
            </a:extLst>
          </p:cNvPr>
          <p:cNvSpPr txBox="1">
            <a:spLocks/>
          </p:cNvSpPr>
          <p:nvPr/>
        </p:nvSpPr>
        <p:spPr>
          <a:xfrm>
            <a:off x="0" y="6705524"/>
            <a:ext cx="12192000" cy="161531"/>
          </a:xfrm>
          <a:prstGeom prst="rect">
            <a:avLst/>
          </a:prstGeom>
          <a:solidFill>
            <a:schemeClr val="accent3">
              <a:lumMod val="75000"/>
            </a:schemeClr>
          </a:solidFill>
          <a:ln w="6350" cap="flat" cmpd="sng" algn="ctr">
            <a:solidFill>
              <a:schemeClr val="accent3">
                <a:lumMod val="75000"/>
              </a:schemeClr>
            </a:solidFill>
            <a:prstDash val="solid"/>
            <a:miter lim="800000"/>
          </a:ln>
        </p:spPr>
        <p:style>
          <a:lnRef idx="1">
            <a:schemeClr val="accent3"/>
          </a:lnRef>
          <a:fillRef idx="3">
            <a:schemeClr val="accent3"/>
          </a:fillRef>
          <a:effectRef idx="2">
            <a:schemeClr val="accent3"/>
          </a:effectRef>
          <a:fontRef idx="minor">
            <a:schemeClr val="lt1"/>
          </a:fontRef>
        </p:style>
        <p:txBody>
          <a:bodyPr anchor="ctr">
            <a:normAutofit fontScale="25000" lnSpcReduction="20000"/>
          </a:bodyPr>
          <a:lstStyle>
            <a:defPPr>
              <a:defRPr lang="en-US"/>
            </a:defPPr>
            <a:lvl1pPr indent="0">
              <a:lnSpc>
                <a:spcPct val="90000"/>
              </a:lnSpc>
              <a:spcBef>
                <a:spcPct val="0"/>
              </a:spcBef>
              <a:buFont typeface="Arial" pitchFamily="34" charset="0"/>
              <a:buNone/>
              <a:defRPr sz="2800" b="1">
                <a:ea typeface="Calibri" charset="0"/>
                <a:cs typeface="Calibri" charset="0"/>
              </a:defRPr>
            </a:lvl1pPr>
          </a:lstStyle>
          <a:p>
            <a:endParaRPr lang="es-ES" altLang="es-ES" dirty="0">
              <a:solidFill>
                <a:prstClr val="white"/>
              </a:solidFill>
            </a:endParaRPr>
          </a:p>
        </p:txBody>
      </p:sp>
      <p:sp>
        <p:nvSpPr>
          <p:cNvPr id="16" name="Footer Placeholder 4">
            <a:extLst>
              <a:ext uri="{FF2B5EF4-FFF2-40B4-BE49-F238E27FC236}">
                <a16:creationId xmlns:a16="http://schemas.microsoft.com/office/drawing/2014/main" id="{D53DE406-8AA5-48DD-B7B5-954EE7C95773}"/>
              </a:ext>
            </a:extLst>
          </p:cNvPr>
          <p:cNvSpPr txBox="1">
            <a:spLocks/>
          </p:cNvSpPr>
          <p:nvPr/>
        </p:nvSpPr>
        <p:spPr>
          <a:xfrm>
            <a:off x="6710" y="6652907"/>
            <a:ext cx="7159752" cy="237744"/>
          </a:xfrm>
          <a:prstGeom prst="rect">
            <a:avLst/>
          </a:prstGeom>
        </p:spPr>
        <p:txBody>
          <a:bodyPr vert="horz" lIns="91440" tIns="45720" rIns="91440" bIns="45720" rtlCol="0" anchor="ctr"/>
          <a:lstStyle>
            <a:defPPr>
              <a:defRPr lang="en-US"/>
            </a:defPPr>
            <a:lvl1pPr marL="0" algn="l" defTabSz="914400" rtl="0" eaLnBrk="1" latinLnBrk="0" hangingPunct="1">
              <a:defRPr sz="105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solidFill>
              </a:rPr>
              <a:t>Workshop on Safety Aspects in Pilot Lines  </a:t>
            </a:r>
            <a:r>
              <a:rPr lang="en-US" b="0" dirty="0">
                <a:solidFill>
                  <a:schemeClr val="bg2"/>
                </a:solidFill>
              </a:rPr>
              <a:t>- </a:t>
            </a:r>
            <a:r>
              <a:rPr lang="es-ES" b="0" dirty="0" err="1">
                <a:solidFill>
                  <a:prstClr val="white"/>
                </a:solidFill>
                <a:latin typeface="Arial" panose="020B0604020202020204" pitchFamily="34" charset="0"/>
                <a:cs typeface="Arial" panose="020B0604020202020204" pitchFamily="34" charset="0"/>
              </a:rPr>
              <a:t>Nanosafe</a:t>
            </a:r>
            <a:r>
              <a:rPr lang="es-ES" b="0" dirty="0">
                <a:solidFill>
                  <a:prstClr val="white"/>
                </a:solidFill>
                <a:latin typeface="Arial" panose="020B0604020202020204" pitchFamily="34" charset="0"/>
                <a:cs typeface="Arial" panose="020B0604020202020204" pitchFamily="34" charset="0"/>
              </a:rPr>
              <a:t> 2018, </a:t>
            </a:r>
            <a:r>
              <a:rPr lang="es-ES" b="0" cap="none" dirty="0" err="1">
                <a:solidFill>
                  <a:prstClr val="white"/>
                </a:solidFill>
                <a:latin typeface="Arial" panose="020B0604020202020204" pitchFamily="34" charset="0"/>
                <a:cs typeface="Arial" panose="020B0604020202020204" pitchFamily="34" charset="0"/>
              </a:rPr>
              <a:t>Grenoble</a:t>
            </a:r>
            <a:r>
              <a:rPr lang="es-ES" b="0" cap="none" dirty="0">
                <a:solidFill>
                  <a:prstClr val="white"/>
                </a:solidFill>
                <a:latin typeface="Arial" panose="020B0604020202020204" pitchFamily="34" charset="0"/>
                <a:cs typeface="Arial" panose="020B0604020202020204" pitchFamily="34" charset="0"/>
              </a:rPr>
              <a:t>, </a:t>
            </a:r>
            <a:r>
              <a:rPr lang="en-US" b="0" cap="none" dirty="0">
                <a:solidFill>
                  <a:prstClr val="white"/>
                </a:solidFill>
                <a:latin typeface="Arial" panose="020B0604020202020204" pitchFamily="34" charset="0"/>
                <a:cs typeface="Arial" panose="020B0604020202020204" pitchFamily="34" charset="0"/>
              </a:rPr>
              <a:t>7</a:t>
            </a:r>
            <a:r>
              <a:rPr lang="en-US" b="0" cap="none" baseline="30000" dirty="0">
                <a:solidFill>
                  <a:prstClr val="white"/>
                </a:solidFill>
                <a:latin typeface="Arial" panose="020B0604020202020204" pitchFamily="34" charset="0"/>
                <a:cs typeface="Arial" panose="020B0604020202020204" pitchFamily="34" charset="0"/>
              </a:rPr>
              <a:t>th</a:t>
            </a:r>
            <a:r>
              <a:rPr lang="en-US" b="0" cap="none" dirty="0">
                <a:solidFill>
                  <a:prstClr val="white"/>
                </a:solidFill>
                <a:latin typeface="Arial" panose="020B0604020202020204" pitchFamily="34" charset="0"/>
                <a:cs typeface="Arial" panose="020B0604020202020204" pitchFamily="34" charset="0"/>
              </a:rPr>
              <a:t> October 2018</a:t>
            </a:r>
            <a:r>
              <a:rPr lang="en-US" b="0" cap="none" dirty="0">
                <a:solidFill>
                  <a:schemeClr val="bg2"/>
                </a:solidFill>
              </a:rPr>
              <a:t> </a:t>
            </a:r>
            <a:endParaRPr lang="en-US" b="0" dirty="0">
              <a:solidFill>
                <a:schemeClr val="bg2"/>
              </a:solidFill>
            </a:endParaRPr>
          </a:p>
        </p:txBody>
      </p:sp>
      <p:sp>
        <p:nvSpPr>
          <p:cNvPr id="17" name="Title 1">
            <a:extLst>
              <a:ext uri="{FF2B5EF4-FFF2-40B4-BE49-F238E27FC236}">
                <a16:creationId xmlns:a16="http://schemas.microsoft.com/office/drawing/2014/main" id="{1D820FEE-54FD-4BF1-96CB-0FF47D37181A}"/>
              </a:ext>
            </a:extLst>
          </p:cNvPr>
          <p:cNvSpPr>
            <a:spLocks noGrp="1"/>
          </p:cNvSpPr>
          <p:nvPr>
            <p:ph type="title"/>
          </p:nvPr>
        </p:nvSpPr>
        <p:spPr>
          <a:xfrm>
            <a:off x="6710" y="-47591"/>
            <a:ext cx="12192000" cy="765800"/>
          </a:xfrm>
          <a:solidFill>
            <a:srgbClr val="005DA2"/>
          </a:solidFill>
          <a:ln>
            <a:solidFill>
              <a:srgbClr val="74B898"/>
            </a:solidFill>
          </a:ln>
        </p:spPr>
        <p:style>
          <a:lnRef idx="1">
            <a:schemeClr val="accent6"/>
          </a:lnRef>
          <a:fillRef idx="3">
            <a:schemeClr val="accent6"/>
          </a:fillRef>
          <a:effectRef idx="2">
            <a:schemeClr val="accent6"/>
          </a:effectRef>
          <a:fontRef idx="minor">
            <a:schemeClr val="lt1"/>
          </a:fontRef>
        </p:style>
        <p:txBody>
          <a:bodyPr anchor="ctr">
            <a:normAutofit/>
          </a:bodyPr>
          <a:lstStyle/>
          <a:p>
            <a:r>
              <a:rPr lang="en-US" sz="3600" b="1" dirty="0">
                <a:latin typeface="Calibri" charset="0"/>
                <a:ea typeface="Calibri" charset="0"/>
                <a:cs typeface="Calibri" charset="0"/>
              </a:rPr>
              <a:t>OASIS´s Vision for sustainable manufacturing</a:t>
            </a:r>
          </a:p>
        </p:txBody>
      </p:sp>
      <p:pic>
        <p:nvPicPr>
          <p:cNvPr id="18" name="Picture 2" descr="D:\Ana\Proyectos\2015\PLATFORM\Project templates\Platform logo.bmp">
            <a:extLst>
              <a:ext uri="{FF2B5EF4-FFF2-40B4-BE49-F238E27FC236}">
                <a16:creationId xmlns:a16="http://schemas.microsoft.com/office/drawing/2014/main" id="{8D0894B1-CC71-49CE-A1BC-EF785C5D57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85428" y="33141"/>
            <a:ext cx="1018937" cy="6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87414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11943790" y="6502276"/>
            <a:ext cx="640080" cy="237744"/>
          </a:xfrm>
        </p:spPr>
        <p:txBody>
          <a:bodyPr/>
          <a:lstStyle/>
          <a:p>
            <a:fld id="{CA8D9AD5-F248-4919-864A-CFD76CC027D6}" type="slidenum">
              <a:rPr lang="en-GB" sz="900" smtClean="0">
                <a:solidFill>
                  <a:srgbClr val="E5E8E8"/>
                </a:solidFill>
              </a:rPr>
              <a:pPr/>
              <a:t>9</a:t>
            </a:fld>
            <a:endParaRPr lang="en-GB" sz="900" dirty="0">
              <a:solidFill>
                <a:srgbClr val="E5E8E8"/>
              </a:solidFill>
            </a:endParaRPr>
          </a:p>
        </p:txBody>
      </p:sp>
      <p:sp>
        <p:nvSpPr>
          <p:cNvPr id="7" name="TextBox 9"/>
          <p:cNvSpPr txBox="1"/>
          <p:nvPr/>
        </p:nvSpPr>
        <p:spPr>
          <a:xfrm>
            <a:off x="7176765" y="2661079"/>
            <a:ext cx="4778951" cy="523220"/>
          </a:xfrm>
          <a:prstGeom prst="rect">
            <a:avLst/>
          </a:prstGeom>
          <a:noFill/>
        </p:spPr>
        <p:txBody>
          <a:bodyPr wrap="square" rtlCol="0">
            <a:spAutoFit/>
          </a:bodyPr>
          <a:lstStyle/>
          <a:p>
            <a:r>
              <a:rPr lang="en-GB" sz="2700" dirty="0">
                <a:solidFill>
                  <a:srgbClr val="404040"/>
                </a:solidFill>
              </a:rPr>
              <a:t>   Continual improvement</a:t>
            </a:r>
          </a:p>
        </p:txBody>
      </p:sp>
      <p:sp>
        <p:nvSpPr>
          <p:cNvPr id="8" name="TextBox 10"/>
          <p:cNvSpPr txBox="1"/>
          <p:nvPr/>
        </p:nvSpPr>
        <p:spPr>
          <a:xfrm>
            <a:off x="7429791" y="3100598"/>
            <a:ext cx="4472155" cy="584775"/>
          </a:xfrm>
          <a:prstGeom prst="rect">
            <a:avLst/>
          </a:prstGeom>
          <a:noFill/>
        </p:spPr>
        <p:txBody>
          <a:bodyPr wrap="square" rtlCol="0">
            <a:spAutoFit/>
          </a:bodyPr>
          <a:lstStyle/>
          <a:p>
            <a:r>
              <a:rPr lang="en-US" sz="1600" dirty="0">
                <a:solidFill>
                  <a:srgbClr val="404040"/>
                </a:solidFill>
              </a:rPr>
              <a:t>Practical implementation of the OASIS-SMF thorough a PDCA cycle of continual improvement.  </a:t>
            </a:r>
            <a:endParaRPr lang="en-GB" sz="1600" dirty="0">
              <a:solidFill>
                <a:srgbClr val="263050"/>
              </a:solidFill>
            </a:endParaRPr>
          </a:p>
        </p:txBody>
      </p:sp>
      <p:sp>
        <p:nvSpPr>
          <p:cNvPr id="12" name="TextBox 19"/>
          <p:cNvSpPr txBox="1"/>
          <p:nvPr/>
        </p:nvSpPr>
        <p:spPr>
          <a:xfrm>
            <a:off x="7412425" y="3919587"/>
            <a:ext cx="4164044" cy="954107"/>
          </a:xfrm>
          <a:prstGeom prst="rect">
            <a:avLst/>
          </a:prstGeom>
          <a:noFill/>
        </p:spPr>
        <p:txBody>
          <a:bodyPr wrap="square" rtlCol="0">
            <a:spAutoFit/>
          </a:bodyPr>
          <a:lstStyle/>
          <a:p>
            <a:r>
              <a:rPr lang="en-GB" sz="2700" dirty="0">
                <a:solidFill>
                  <a:srgbClr val="404040"/>
                </a:solidFill>
              </a:rPr>
              <a:t>Measurement campaigns focused in hot spots</a:t>
            </a:r>
          </a:p>
        </p:txBody>
      </p:sp>
      <p:sp>
        <p:nvSpPr>
          <p:cNvPr id="17" name="TextBox 29"/>
          <p:cNvSpPr txBox="1"/>
          <p:nvPr/>
        </p:nvSpPr>
        <p:spPr>
          <a:xfrm>
            <a:off x="319313" y="5254132"/>
            <a:ext cx="4765511" cy="507831"/>
          </a:xfrm>
          <a:prstGeom prst="rect">
            <a:avLst/>
          </a:prstGeom>
          <a:noFill/>
        </p:spPr>
        <p:txBody>
          <a:bodyPr wrap="square" rtlCol="0">
            <a:spAutoFit/>
          </a:bodyPr>
          <a:lstStyle/>
          <a:p>
            <a:pPr algn="r"/>
            <a:r>
              <a:rPr lang="en-GB" sz="2700" dirty="0">
                <a:solidFill>
                  <a:srgbClr val="404040"/>
                </a:solidFill>
              </a:rPr>
              <a:t>New technical EHS services</a:t>
            </a:r>
          </a:p>
        </p:txBody>
      </p:sp>
      <p:sp>
        <p:nvSpPr>
          <p:cNvPr id="18" name="TextBox 30"/>
          <p:cNvSpPr txBox="1"/>
          <p:nvPr/>
        </p:nvSpPr>
        <p:spPr>
          <a:xfrm>
            <a:off x="986971" y="5635485"/>
            <a:ext cx="4169165" cy="338554"/>
          </a:xfrm>
          <a:prstGeom prst="rect">
            <a:avLst/>
          </a:prstGeom>
          <a:noFill/>
        </p:spPr>
        <p:txBody>
          <a:bodyPr wrap="square" rtlCol="0">
            <a:spAutoFit/>
          </a:bodyPr>
          <a:lstStyle/>
          <a:p>
            <a:pPr algn="r"/>
            <a:r>
              <a:rPr lang="en-US" sz="1600" dirty="0">
                <a:solidFill>
                  <a:srgbClr val="404040"/>
                </a:solidFill>
              </a:rPr>
              <a:t>exported into the OITB's catalog of services.</a:t>
            </a:r>
          </a:p>
        </p:txBody>
      </p:sp>
      <p:sp>
        <p:nvSpPr>
          <p:cNvPr id="19" name="Oval 31"/>
          <p:cNvSpPr/>
          <p:nvPr/>
        </p:nvSpPr>
        <p:spPr>
          <a:xfrm>
            <a:off x="5233699" y="1337051"/>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prstClr val="white"/>
              </a:solidFill>
            </a:endParaRPr>
          </a:p>
        </p:txBody>
      </p:sp>
      <p:sp>
        <p:nvSpPr>
          <p:cNvPr id="22" name="TextBox 4"/>
          <p:cNvSpPr txBox="1"/>
          <p:nvPr/>
        </p:nvSpPr>
        <p:spPr>
          <a:xfrm>
            <a:off x="-360436" y="3944643"/>
            <a:ext cx="5523780" cy="923330"/>
          </a:xfrm>
          <a:prstGeom prst="rect">
            <a:avLst/>
          </a:prstGeom>
          <a:noFill/>
        </p:spPr>
        <p:txBody>
          <a:bodyPr wrap="square" rtlCol="0">
            <a:spAutoFit/>
          </a:bodyPr>
          <a:lstStyle/>
          <a:p>
            <a:pPr algn="r"/>
            <a:r>
              <a:rPr lang="en-GB" sz="2700" dirty="0">
                <a:solidFill>
                  <a:srgbClr val="404040"/>
                </a:solidFill>
              </a:rPr>
              <a:t>Research team operating with common EHS-working procedures </a:t>
            </a:r>
          </a:p>
        </p:txBody>
      </p:sp>
      <p:sp>
        <p:nvSpPr>
          <p:cNvPr id="23" name="TextBox 5"/>
          <p:cNvSpPr txBox="1"/>
          <p:nvPr/>
        </p:nvSpPr>
        <p:spPr>
          <a:xfrm>
            <a:off x="1109078" y="4769848"/>
            <a:ext cx="4002415" cy="338554"/>
          </a:xfrm>
          <a:prstGeom prst="rect">
            <a:avLst/>
          </a:prstGeom>
          <a:noFill/>
        </p:spPr>
        <p:txBody>
          <a:bodyPr wrap="square" rtlCol="0">
            <a:spAutoFit/>
          </a:bodyPr>
          <a:lstStyle/>
          <a:p>
            <a:pPr algn="r"/>
            <a:r>
              <a:rPr lang="en-US" sz="1600" dirty="0">
                <a:solidFill>
                  <a:srgbClr val="404040"/>
                </a:solidFill>
              </a:rPr>
              <a:t>to compare the results¡¡</a:t>
            </a:r>
          </a:p>
        </p:txBody>
      </p:sp>
      <p:sp>
        <p:nvSpPr>
          <p:cNvPr id="24" name="Oval 6"/>
          <p:cNvSpPr/>
          <p:nvPr/>
        </p:nvSpPr>
        <p:spPr>
          <a:xfrm>
            <a:off x="5269090" y="3979485"/>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29" name="Oval 16"/>
          <p:cNvSpPr/>
          <p:nvPr/>
        </p:nvSpPr>
        <p:spPr>
          <a:xfrm>
            <a:off x="6399257" y="5240782"/>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32" name="TextBox 24"/>
          <p:cNvSpPr txBox="1"/>
          <p:nvPr/>
        </p:nvSpPr>
        <p:spPr>
          <a:xfrm>
            <a:off x="7412425" y="5259822"/>
            <a:ext cx="4778951" cy="523220"/>
          </a:xfrm>
          <a:prstGeom prst="rect">
            <a:avLst/>
          </a:prstGeom>
          <a:noFill/>
        </p:spPr>
        <p:txBody>
          <a:bodyPr wrap="square" rtlCol="0">
            <a:spAutoFit/>
          </a:bodyPr>
          <a:lstStyle/>
          <a:p>
            <a:r>
              <a:rPr lang="en-GB" sz="2700" dirty="0">
                <a:solidFill>
                  <a:srgbClr val="404040"/>
                </a:solidFill>
              </a:rPr>
              <a:t>Cooperation </a:t>
            </a:r>
          </a:p>
        </p:txBody>
      </p:sp>
      <p:sp>
        <p:nvSpPr>
          <p:cNvPr id="33" name="TextBox 25"/>
          <p:cNvSpPr txBox="1"/>
          <p:nvPr/>
        </p:nvSpPr>
        <p:spPr>
          <a:xfrm>
            <a:off x="7429792" y="5645432"/>
            <a:ext cx="4559004" cy="584775"/>
          </a:xfrm>
          <a:prstGeom prst="rect">
            <a:avLst/>
          </a:prstGeom>
          <a:noFill/>
        </p:spPr>
        <p:txBody>
          <a:bodyPr wrap="square" rtlCol="0">
            <a:spAutoFit/>
          </a:bodyPr>
          <a:lstStyle/>
          <a:p>
            <a:r>
              <a:rPr lang="en-GB" sz="1600" dirty="0">
                <a:solidFill>
                  <a:srgbClr val="404040"/>
                </a:solidFill>
              </a:rPr>
              <a:t>with </a:t>
            </a:r>
            <a:r>
              <a:rPr lang="en-US" sz="1600" dirty="0">
                <a:solidFill>
                  <a:srgbClr val="404040"/>
                </a:solidFill>
              </a:rPr>
              <a:t>other research projects (e.g.  EC4SafeNano)  and the NSC  (strengthen the research/market link). </a:t>
            </a:r>
            <a:endParaRPr lang="en-GB" sz="1600" dirty="0">
              <a:solidFill>
                <a:srgbClr val="404040"/>
              </a:solidFill>
            </a:endParaRPr>
          </a:p>
        </p:txBody>
      </p:sp>
      <p:sp>
        <p:nvSpPr>
          <p:cNvPr id="34" name="Oval 26"/>
          <p:cNvSpPr/>
          <p:nvPr/>
        </p:nvSpPr>
        <p:spPr>
          <a:xfrm>
            <a:off x="5237316" y="5224232"/>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4" name="Oval 21"/>
          <p:cNvSpPr/>
          <p:nvPr/>
        </p:nvSpPr>
        <p:spPr>
          <a:xfrm>
            <a:off x="6434046" y="3979486"/>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44" name="TextBox 9"/>
          <p:cNvSpPr txBox="1"/>
          <p:nvPr/>
        </p:nvSpPr>
        <p:spPr>
          <a:xfrm>
            <a:off x="687984" y="1039289"/>
            <a:ext cx="4410072" cy="954107"/>
          </a:xfrm>
          <a:prstGeom prst="rect">
            <a:avLst/>
          </a:prstGeom>
          <a:noFill/>
        </p:spPr>
        <p:txBody>
          <a:bodyPr wrap="square" rtlCol="0">
            <a:spAutoFit/>
          </a:bodyPr>
          <a:lstStyle/>
          <a:p>
            <a:pPr algn="r"/>
            <a:r>
              <a:rPr lang="en-GB" sz="2700" dirty="0">
                <a:solidFill>
                  <a:srgbClr val="404040"/>
                </a:solidFill>
              </a:rPr>
              <a:t>Common and demanding EHS rules: OASIS base line</a:t>
            </a:r>
          </a:p>
        </p:txBody>
      </p:sp>
      <p:sp>
        <p:nvSpPr>
          <p:cNvPr id="45" name="TextBox 10"/>
          <p:cNvSpPr txBox="1"/>
          <p:nvPr/>
        </p:nvSpPr>
        <p:spPr>
          <a:xfrm>
            <a:off x="798285" y="1831211"/>
            <a:ext cx="4317792" cy="830997"/>
          </a:xfrm>
          <a:prstGeom prst="rect">
            <a:avLst/>
          </a:prstGeom>
          <a:noFill/>
        </p:spPr>
        <p:txBody>
          <a:bodyPr wrap="square" rtlCol="0">
            <a:spAutoFit/>
          </a:bodyPr>
          <a:lstStyle/>
          <a:p>
            <a:pPr algn="r"/>
            <a:r>
              <a:rPr lang="en-GB" sz="1600" dirty="0">
                <a:solidFill>
                  <a:srgbClr val="404040"/>
                </a:solidFill>
              </a:rPr>
              <a:t>OASIS-SMF integrating best QES management practices, </a:t>
            </a:r>
            <a:r>
              <a:rPr lang="en-GB" sz="1600" b="1" dirty="0">
                <a:solidFill>
                  <a:srgbClr val="FF0000"/>
                </a:solidFill>
              </a:rPr>
              <a:t>STANDARDS</a:t>
            </a:r>
            <a:r>
              <a:rPr lang="en-GB" sz="1600" dirty="0">
                <a:solidFill>
                  <a:srgbClr val="404040"/>
                </a:solidFill>
              </a:rPr>
              <a:t>, regulatory requirements and existing </a:t>
            </a:r>
            <a:r>
              <a:rPr lang="en-GB" sz="1600" dirty="0" err="1">
                <a:solidFill>
                  <a:srgbClr val="404040"/>
                </a:solidFill>
              </a:rPr>
              <a:t>nanosafety</a:t>
            </a:r>
            <a:r>
              <a:rPr lang="en-GB" sz="1600" dirty="0">
                <a:solidFill>
                  <a:srgbClr val="404040"/>
                </a:solidFill>
              </a:rPr>
              <a:t> tools.</a:t>
            </a:r>
          </a:p>
        </p:txBody>
      </p:sp>
      <p:sp>
        <p:nvSpPr>
          <p:cNvPr id="49" name="TextBox 9">
            <a:extLst>
              <a:ext uri="{FF2B5EF4-FFF2-40B4-BE49-F238E27FC236}">
                <a16:creationId xmlns:a16="http://schemas.microsoft.com/office/drawing/2014/main" id="{8B23BB2A-F5A2-440B-95AF-2F66FB206DBA}"/>
              </a:ext>
            </a:extLst>
          </p:cNvPr>
          <p:cNvSpPr txBox="1"/>
          <p:nvPr/>
        </p:nvSpPr>
        <p:spPr>
          <a:xfrm>
            <a:off x="490973" y="2672010"/>
            <a:ext cx="4677500" cy="923330"/>
          </a:xfrm>
          <a:prstGeom prst="rect">
            <a:avLst/>
          </a:prstGeom>
          <a:noFill/>
        </p:spPr>
        <p:txBody>
          <a:bodyPr wrap="square" rtlCol="0">
            <a:spAutoFit/>
          </a:bodyPr>
          <a:lstStyle/>
          <a:p>
            <a:pPr algn="r"/>
            <a:r>
              <a:rPr lang="en-GB" sz="2700" dirty="0">
                <a:solidFill>
                  <a:srgbClr val="404040"/>
                </a:solidFill>
              </a:rPr>
              <a:t>Customized EHS - starting points and improvement plans</a:t>
            </a:r>
          </a:p>
        </p:txBody>
      </p:sp>
      <p:sp>
        <p:nvSpPr>
          <p:cNvPr id="51" name="TextBox 10">
            <a:extLst>
              <a:ext uri="{FF2B5EF4-FFF2-40B4-BE49-F238E27FC236}">
                <a16:creationId xmlns:a16="http://schemas.microsoft.com/office/drawing/2014/main" id="{9E061AF2-D2C1-4671-BACF-76FCDDD4D02D}"/>
              </a:ext>
            </a:extLst>
          </p:cNvPr>
          <p:cNvSpPr txBox="1"/>
          <p:nvPr/>
        </p:nvSpPr>
        <p:spPr>
          <a:xfrm>
            <a:off x="440958" y="3497198"/>
            <a:ext cx="4722386" cy="338554"/>
          </a:xfrm>
          <a:prstGeom prst="rect">
            <a:avLst/>
          </a:prstGeom>
          <a:noFill/>
        </p:spPr>
        <p:txBody>
          <a:bodyPr wrap="square" rtlCol="0">
            <a:spAutoFit/>
          </a:bodyPr>
          <a:lstStyle/>
          <a:p>
            <a:pPr algn="r"/>
            <a:r>
              <a:rPr lang="en-US" sz="1600" dirty="0">
                <a:solidFill>
                  <a:srgbClr val="404040"/>
                </a:solidFill>
              </a:rPr>
              <a:t>12 customized EHS diagnosis and improvement Plans.</a:t>
            </a:r>
            <a:endParaRPr lang="en-GB" sz="1600" dirty="0">
              <a:solidFill>
                <a:srgbClr val="263050"/>
              </a:solidFill>
            </a:endParaRPr>
          </a:p>
        </p:txBody>
      </p:sp>
      <p:sp>
        <p:nvSpPr>
          <p:cNvPr id="53" name="TextBox 9">
            <a:extLst>
              <a:ext uri="{FF2B5EF4-FFF2-40B4-BE49-F238E27FC236}">
                <a16:creationId xmlns:a16="http://schemas.microsoft.com/office/drawing/2014/main" id="{9652A298-E356-40D7-945B-621A7BB5CB0D}"/>
              </a:ext>
            </a:extLst>
          </p:cNvPr>
          <p:cNvSpPr txBox="1"/>
          <p:nvPr/>
        </p:nvSpPr>
        <p:spPr>
          <a:xfrm>
            <a:off x="7377501" y="1288049"/>
            <a:ext cx="3184527" cy="507831"/>
          </a:xfrm>
          <a:prstGeom prst="rect">
            <a:avLst/>
          </a:prstGeom>
          <a:noFill/>
        </p:spPr>
        <p:txBody>
          <a:bodyPr wrap="square" rtlCol="0">
            <a:spAutoFit/>
          </a:bodyPr>
          <a:lstStyle/>
          <a:p>
            <a:r>
              <a:rPr lang="en-GB" sz="2700" dirty="0">
                <a:solidFill>
                  <a:srgbClr val="404040"/>
                </a:solidFill>
              </a:rPr>
              <a:t>Owners involvement </a:t>
            </a:r>
          </a:p>
        </p:txBody>
      </p:sp>
      <p:sp>
        <p:nvSpPr>
          <p:cNvPr id="54" name="TextBox 10">
            <a:extLst>
              <a:ext uri="{FF2B5EF4-FFF2-40B4-BE49-F238E27FC236}">
                <a16:creationId xmlns:a16="http://schemas.microsoft.com/office/drawing/2014/main" id="{C3C4ACD6-6535-458F-89CC-82F5081E82DD}"/>
              </a:ext>
            </a:extLst>
          </p:cNvPr>
          <p:cNvSpPr txBox="1"/>
          <p:nvPr/>
        </p:nvSpPr>
        <p:spPr>
          <a:xfrm>
            <a:off x="7400394" y="1726051"/>
            <a:ext cx="4481181" cy="830997"/>
          </a:xfrm>
          <a:prstGeom prst="rect">
            <a:avLst/>
          </a:prstGeom>
          <a:noFill/>
        </p:spPr>
        <p:txBody>
          <a:bodyPr wrap="square" rtlCol="0">
            <a:spAutoFit/>
          </a:bodyPr>
          <a:lstStyle/>
          <a:p>
            <a:r>
              <a:rPr lang="en-US" sz="1600" dirty="0">
                <a:solidFill>
                  <a:srgbClr val="404040"/>
                </a:solidFill>
              </a:rPr>
              <a:t>leadership to improve QES performance, reduce environmental and workplace risks and create safer working conditions.</a:t>
            </a:r>
            <a:endParaRPr lang="en-GB" sz="1600" dirty="0">
              <a:solidFill>
                <a:srgbClr val="263050"/>
              </a:solidFill>
            </a:endParaRPr>
          </a:p>
        </p:txBody>
      </p:sp>
      <p:sp>
        <p:nvSpPr>
          <p:cNvPr id="56" name="Oval 6">
            <a:extLst>
              <a:ext uri="{FF2B5EF4-FFF2-40B4-BE49-F238E27FC236}">
                <a16:creationId xmlns:a16="http://schemas.microsoft.com/office/drawing/2014/main" id="{65CAE066-3AEC-4E02-A6CE-307DAAED78E8}"/>
              </a:ext>
            </a:extLst>
          </p:cNvPr>
          <p:cNvSpPr/>
          <p:nvPr/>
        </p:nvSpPr>
        <p:spPr>
          <a:xfrm>
            <a:off x="5269090" y="2635440"/>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59" name="Oval 11">
            <a:extLst>
              <a:ext uri="{FF2B5EF4-FFF2-40B4-BE49-F238E27FC236}">
                <a16:creationId xmlns:a16="http://schemas.microsoft.com/office/drawing/2014/main" id="{6C4E921E-E8C3-4AF3-85EB-3C12B8B96FA4}"/>
              </a:ext>
            </a:extLst>
          </p:cNvPr>
          <p:cNvSpPr/>
          <p:nvPr/>
        </p:nvSpPr>
        <p:spPr>
          <a:xfrm>
            <a:off x="6436226" y="2622563"/>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68" name="Oval 31">
            <a:extLst>
              <a:ext uri="{FF2B5EF4-FFF2-40B4-BE49-F238E27FC236}">
                <a16:creationId xmlns:a16="http://schemas.microsoft.com/office/drawing/2014/main" id="{987CB607-5298-4F68-8A9E-73F0A444A3BD}"/>
              </a:ext>
            </a:extLst>
          </p:cNvPr>
          <p:cNvSpPr/>
          <p:nvPr/>
        </p:nvSpPr>
        <p:spPr>
          <a:xfrm>
            <a:off x="6399257" y="1337051"/>
            <a:ext cx="930315" cy="930315"/>
          </a:xfrm>
          <a:prstGeom prst="ellipse">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21" name="CuadroTexto 20">
            <a:extLst>
              <a:ext uri="{FF2B5EF4-FFF2-40B4-BE49-F238E27FC236}">
                <a16:creationId xmlns:a16="http://schemas.microsoft.com/office/drawing/2014/main" id="{63F04135-8A23-4F7A-B545-D4BFAA3A54AF}"/>
              </a:ext>
            </a:extLst>
          </p:cNvPr>
          <p:cNvSpPr txBox="1"/>
          <p:nvPr/>
        </p:nvSpPr>
        <p:spPr>
          <a:xfrm>
            <a:off x="6650732" y="1455446"/>
            <a:ext cx="441146" cy="646331"/>
          </a:xfrm>
          <a:prstGeom prst="rect">
            <a:avLst/>
          </a:prstGeom>
          <a:solidFill>
            <a:srgbClr val="005DA2"/>
          </a:solidFill>
        </p:spPr>
        <p:txBody>
          <a:bodyPr wrap="none" rtlCol="0">
            <a:spAutoFit/>
          </a:bodyPr>
          <a:lstStyle/>
          <a:p>
            <a:r>
              <a:rPr lang="es-ES" sz="3600" dirty="0">
                <a:solidFill>
                  <a:schemeClr val="bg1"/>
                </a:solidFill>
                <a:latin typeface="Arial" panose="020B0604020202020204" pitchFamily="34" charset="0"/>
                <a:cs typeface="Arial" panose="020B0604020202020204" pitchFamily="34" charset="0"/>
              </a:rPr>
              <a:t>2</a:t>
            </a:r>
          </a:p>
        </p:txBody>
      </p:sp>
      <p:sp>
        <p:nvSpPr>
          <p:cNvPr id="69" name="CuadroTexto 68">
            <a:extLst>
              <a:ext uri="{FF2B5EF4-FFF2-40B4-BE49-F238E27FC236}">
                <a16:creationId xmlns:a16="http://schemas.microsoft.com/office/drawing/2014/main" id="{C5A0DC45-16D8-4C9D-B090-BFE41D1F3B81}"/>
              </a:ext>
            </a:extLst>
          </p:cNvPr>
          <p:cNvSpPr txBox="1"/>
          <p:nvPr/>
        </p:nvSpPr>
        <p:spPr>
          <a:xfrm>
            <a:off x="5468942" y="1455978"/>
            <a:ext cx="441146" cy="646331"/>
          </a:xfrm>
          <a:prstGeom prst="rect">
            <a:avLst/>
          </a:prstGeom>
          <a:solidFill>
            <a:srgbClr val="005DA2"/>
          </a:solidFill>
        </p:spPr>
        <p:txBody>
          <a:bodyPr wrap="none" rtlCol="0">
            <a:spAutoFit/>
          </a:bodyPr>
          <a:lstStyle/>
          <a:p>
            <a:r>
              <a:rPr lang="es-ES" sz="3600" dirty="0">
                <a:solidFill>
                  <a:schemeClr val="bg1"/>
                </a:solidFill>
                <a:latin typeface="Arial" panose="020B0604020202020204" pitchFamily="34" charset="0"/>
                <a:cs typeface="Arial" panose="020B0604020202020204" pitchFamily="34" charset="0"/>
              </a:rPr>
              <a:t>1</a:t>
            </a:r>
          </a:p>
        </p:txBody>
      </p:sp>
      <p:sp>
        <p:nvSpPr>
          <p:cNvPr id="70" name="CuadroTexto 69">
            <a:extLst>
              <a:ext uri="{FF2B5EF4-FFF2-40B4-BE49-F238E27FC236}">
                <a16:creationId xmlns:a16="http://schemas.microsoft.com/office/drawing/2014/main" id="{B497590B-F43E-4C85-B22A-167F332DAAE1}"/>
              </a:ext>
            </a:extLst>
          </p:cNvPr>
          <p:cNvSpPr txBox="1"/>
          <p:nvPr/>
        </p:nvSpPr>
        <p:spPr>
          <a:xfrm>
            <a:off x="5513674" y="2769125"/>
            <a:ext cx="441146" cy="646331"/>
          </a:xfrm>
          <a:prstGeom prst="rect">
            <a:avLst/>
          </a:prstGeom>
          <a:solidFill>
            <a:srgbClr val="005DA2"/>
          </a:solidFill>
        </p:spPr>
        <p:txBody>
          <a:bodyPr wrap="square" rtlCol="0">
            <a:spAutoFit/>
          </a:bodyPr>
          <a:lstStyle/>
          <a:p>
            <a:r>
              <a:rPr lang="es-ES" sz="3600" dirty="0">
                <a:solidFill>
                  <a:schemeClr val="bg1"/>
                </a:solidFill>
                <a:latin typeface="Arial" panose="020B0604020202020204" pitchFamily="34" charset="0"/>
                <a:cs typeface="Arial" panose="020B0604020202020204" pitchFamily="34" charset="0"/>
              </a:rPr>
              <a:t>3</a:t>
            </a:r>
          </a:p>
        </p:txBody>
      </p:sp>
      <p:sp>
        <p:nvSpPr>
          <p:cNvPr id="71" name="CuadroTexto 70">
            <a:extLst>
              <a:ext uri="{FF2B5EF4-FFF2-40B4-BE49-F238E27FC236}">
                <a16:creationId xmlns:a16="http://schemas.microsoft.com/office/drawing/2014/main" id="{C2839D44-A720-41AD-8A9B-12B47A5E2686}"/>
              </a:ext>
            </a:extLst>
          </p:cNvPr>
          <p:cNvSpPr txBox="1"/>
          <p:nvPr/>
        </p:nvSpPr>
        <p:spPr>
          <a:xfrm>
            <a:off x="6678631" y="2769125"/>
            <a:ext cx="441146" cy="646331"/>
          </a:xfrm>
          <a:prstGeom prst="rect">
            <a:avLst/>
          </a:prstGeom>
          <a:solidFill>
            <a:srgbClr val="005DA2"/>
          </a:solidFill>
        </p:spPr>
        <p:txBody>
          <a:bodyPr wrap="none" rtlCol="0">
            <a:spAutoFit/>
          </a:bodyPr>
          <a:lstStyle/>
          <a:p>
            <a:r>
              <a:rPr lang="es-ES" sz="3600" dirty="0">
                <a:solidFill>
                  <a:schemeClr val="bg1"/>
                </a:solidFill>
                <a:latin typeface="Arial" panose="020B0604020202020204" pitchFamily="34" charset="0"/>
                <a:cs typeface="Arial" panose="020B0604020202020204" pitchFamily="34" charset="0"/>
              </a:rPr>
              <a:t>4</a:t>
            </a:r>
          </a:p>
        </p:txBody>
      </p:sp>
      <p:sp>
        <p:nvSpPr>
          <p:cNvPr id="72" name="CuadroTexto 71">
            <a:extLst>
              <a:ext uri="{FF2B5EF4-FFF2-40B4-BE49-F238E27FC236}">
                <a16:creationId xmlns:a16="http://schemas.microsoft.com/office/drawing/2014/main" id="{0A2C09B4-1644-47B1-8354-9C390CE3173C}"/>
              </a:ext>
            </a:extLst>
          </p:cNvPr>
          <p:cNvSpPr txBox="1"/>
          <p:nvPr/>
        </p:nvSpPr>
        <p:spPr>
          <a:xfrm>
            <a:off x="5513674" y="4110198"/>
            <a:ext cx="441146" cy="646331"/>
          </a:xfrm>
          <a:prstGeom prst="rect">
            <a:avLst/>
          </a:prstGeom>
          <a:solidFill>
            <a:srgbClr val="005DA2"/>
          </a:solidFill>
        </p:spPr>
        <p:txBody>
          <a:bodyPr wrap="none" rtlCol="0">
            <a:spAutoFit/>
          </a:bodyPr>
          <a:lstStyle/>
          <a:p>
            <a:r>
              <a:rPr lang="es-ES" sz="3600" dirty="0">
                <a:solidFill>
                  <a:schemeClr val="bg1"/>
                </a:solidFill>
                <a:latin typeface="Arial" panose="020B0604020202020204" pitchFamily="34" charset="0"/>
                <a:cs typeface="Arial" panose="020B0604020202020204" pitchFamily="34" charset="0"/>
              </a:rPr>
              <a:t>5</a:t>
            </a:r>
          </a:p>
        </p:txBody>
      </p:sp>
      <p:sp>
        <p:nvSpPr>
          <p:cNvPr id="73" name="CuadroTexto 72">
            <a:extLst>
              <a:ext uri="{FF2B5EF4-FFF2-40B4-BE49-F238E27FC236}">
                <a16:creationId xmlns:a16="http://schemas.microsoft.com/office/drawing/2014/main" id="{0F6CA70D-C993-45D2-9E47-9B9B2F204759}"/>
              </a:ext>
            </a:extLst>
          </p:cNvPr>
          <p:cNvSpPr txBox="1"/>
          <p:nvPr/>
        </p:nvSpPr>
        <p:spPr>
          <a:xfrm>
            <a:off x="6678631" y="4110198"/>
            <a:ext cx="441146" cy="646331"/>
          </a:xfrm>
          <a:prstGeom prst="rect">
            <a:avLst/>
          </a:prstGeom>
          <a:solidFill>
            <a:srgbClr val="005DA2"/>
          </a:solidFill>
        </p:spPr>
        <p:txBody>
          <a:bodyPr wrap="none" rtlCol="0">
            <a:spAutoFit/>
          </a:bodyPr>
          <a:lstStyle/>
          <a:p>
            <a:r>
              <a:rPr lang="es-ES" sz="3600" dirty="0">
                <a:solidFill>
                  <a:schemeClr val="bg1"/>
                </a:solidFill>
                <a:latin typeface="Arial" panose="020B0604020202020204" pitchFamily="34" charset="0"/>
                <a:cs typeface="Arial" panose="020B0604020202020204" pitchFamily="34" charset="0"/>
              </a:rPr>
              <a:t>6</a:t>
            </a:r>
          </a:p>
        </p:txBody>
      </p:sp>
      <p:sp>
        <p:nvSpPr>
          <p:cNvPr id="74" name="CuadroTexto 73">
            <a:extLst>
              <a:ext uri="{FF2B5EF4-FFF2-40B4-BE49-F238E27FC236}">
                <a16:creationId xmlns:a16="http://schemas.microsoft.com/office/drawing/2014/main" id="{2B365E12-511F-4ED1-BE7D-205877CF9710}"/>
              </a:ext>
            </a:extLst>
          </p:cNvPr>
          <p:cNvSpPr txBox="1"/>
          <p:nvPr/>
        </p:nvSpPr>
        <p:spPr>
          <a:xfrm>
            <a:off x="5498156" y="5358861"/>
            <a:ext cx="441146" cy="646331"/>
          </a:xfrm>
          <a:prstGeom prst="rect">
            <a:avLst/>
          </a:prstGeom>
          <a:solidFill>
            <a:srgbClr val="005DA2"/>
          </a:solidFill>
        </p:spPr>
        <p:txBody>
          <a:bodyPr wrap="none" rtlCol="0">
            <a:spAutoFit/>
          </a:bodyPr>
          <a:lstStyle/>
          <a:p>
            <a:r>
              <a:rPr lang="es-ES" sz="3600" dirty="0">
                <a:solidFill>
                  <a:schemeClr val="bg1"/>
                </a:solidFill>
                <a:latin typeface="Arial" panose="020B0604020202020204" pitchFamily="34" charset="0"/>
                <a:cs typeface="Arial" panose="020B0604020202020204" pitchFamily="34" charset="0"/>
              </a:rPr>
              <a:t>7</a:t>
            </a:r>
          </a:p>
        </p:txBody>
      </p:sp>
      <p:sp>
        <p:nvSpPr>
          <p:cNvPr id="75" name="CuadroTexto 74">
            <a:extLst>
              <a:ext uri="{FF2B5EF4-FFF2-40B4-BE49-F238E27FC236}">
                <a16:creationId xmlns:a16="http://schemas.microsoft.com/office/drawing/2014/main" id="{05A9D640-9A4C-4B10-9903-76CB3D954BF1}"/>
              </a:ext>
            </a:extLst>
          </p:cNvPr>
          <p:cNvSpPr txBox="1"/>
          <p:nvPr/>
        </p:nvSpPr>
        <p:spPr>
          <a:xfrm>
            <a:off x="6643841" y="5358861"/>
            <a:ext cx="441146" cy="646331"/>
          </a:xfrm>
          <a:prstGeom prst="rect">
            <a:avLst/>
          </a:prstGeom>
          <a:solidFill>
            <a:srgbClr val="005DA2"/>
          </a:solidFill>
        </p:spPr>
        <p:txBody>
          <a:bodyPr wrap="none" rtlCol="0">
            <a:spAutoFit/>
          </a:bodyPr>
          <a:lstStyle/>
          <a:p>
            <a:r>
              <a:rPr lang="es-ES" sz="3600" dirty="0">
                <a:solidFill>
                  <a:schemeClr val="bg1"/>
                </a:solidFill>
                <a:latin typeface="Arial" panose="020B0604020202020204" pitchFamily="34" charset="0"/>
                <a:cs typeface="Arial" panose="020B0604020202020204" pitchFamily="34" charset="0"/>
              </a:rPr>
              <a:t>8</a:t>
            </a:r>
          </a:p>
        </p:txBody>
      </p:sp>
      <p:sp>
        <p:nvSpPr>
          <p:cNvPr id="76" name="Rectángulo 75">
            <a:extLst>
              <a:ext uri="{FF2B5EF4-FFF2-40B4-BE49-F238E27FC236}">
                <a16:creationId xmlns:a16="http://schemas.microsoft.com/office/drawing/2014/main" id="{C20B86DD-17D0-4325-A9B1-C1BAB4E7D280}"/>
              </a:ext>
            </a:extLst>
          </p:cNvPr>
          <p:cNvSpPr/>
          <p:nvPr/>
        </p:nvSpPr>
        <p:spPr>
          <a:xfrm>
            <a:off x="-2814417" y="4889395"/>
            <a:ext cx="6096000" cy="369332"/>
          </a:xfrm>
          <a:prstGeom prst="rect">
            <a:avLst/>
          </a:prstGeom>
        </p:spPr>
        <p:txBody>
          <a:bodyPr>
            <a:spAutoFit/>
          </a:bodyPr>
          <a:lstStyle/>
          <a:p>
            <a:endParaRPr lang="en-US" dirty="0">
              <a:effectLst/>
            </a:endParaRPr>
          </a:p>
        </p:txBody>
      </p:sp>
      <p:sp>
        <p:nvSpPr>
          <p:cNvPr id="78" name="TextBox 10">
            <a:extLst>
              <a:ext uri="{FF2B5EF4-FFF2-40B4-BE49-F238E27FC236}">
                <a16:creationId xmlns:a16="http://schemas.microsoft.com/office/drawing/2014/main" id="{EB62B8A6-B795-41A8-A5BD-85321B7495D9}"/>
              </a:ext>
            </a:extLst>
          </p:cNvPr>
          <p:cNvSpPr txBox="1"/>
          <p:nvPr/>
        </p:nvSpPr>
        <p:spPr>
          <a:xfrm>
            <a:off x="7455968" y="4735409"/>
            <a:ext cx="4257861" cy="584775"/>
          </a:xfrm>
          <a:prstGeom prst="rect">
            <a:avLst/>
          </a:prstGeom>
          <a:noFill/>
        </p:spPr>
        <p:txBody>
          <a:bodyPr wrap="square" rtlCol="0">
            <a:spAutoFit/>
          </a:bodyPr>
          <a:lstStyle/>
          <a:p>
            <a:r>
              <a:rPr lang="en-US" sz="1600" dirty="0">
                <a:solidFill>
                  <a:srgbClr val="404040"/>
                </a:solidFill>
              </a:rPr>
              <a:t>based on Risk Assessment, covering all life cycle stages, operation modes, included emergency .</a:t>
            </a:r>
            <a:endParaRPr lang="en-GB" sz="1600" dirty="0">
              <a:solidFill>
                <a:srgbClr val="263050"/>
              </a:solidFill>
            </a:endParaRPr>
          </a:p>
        </p:txBody>
      </p:sp>
      <p:sp>
        <p:nvSpPr>
          <p:cNvPr id="80" name="Title 1">
            <a:extLst>
              <a:ext uri="{FF2B5EF4-FFF2-40B4-BE49-F238E27FC236}">
                <a16:creationId xmlns:a16="http://schemas.microsoft.com/office/drawing/2014/main" id="{DD3DB2BA-F286-45D6-B221-E3A982D763E0}"/>
              </a:ext>
            </a:extLst>
          </p:cNvPr>
          <p:cNvSpPr txBox="1">
            <a:spLocks/>
          </p:cNvSpPr>
          <p:nvPr/>
        </p:nvSpPr>
        <p:spPr>
          <a:xfrm>
            <a:off x="-8" y="6705524"/>
            <a:ext cx="12192000" cy="161531"/>
          </a:xfrm>
          <a:prstGeom prst="rect">
            <a:avLst/>
          </a:prstGeom>
          <a:solidFill>
            <a:schemeClr val="accent3">
              <a:lumMod val="75000"/>
            </a:schemeClr>
          </a:solidFill>
          <a:ln w="6350" cap="flat" cmpd="sng" algn="ctr">
            <a:solidFill>
              <a:schemeClr val="accent3">
                <a:lumMod val="75000"/>
              </a:schemeClr>
            </a:solidFill>
            <a:prstDash val="solid"/>
            <a:miter lim="800000"/>
          </a:ln>
        </p:spPr>
        <p:style>
          <a:lnRef idx="1">
            <a:schemeClr val="accent3"/>
          </a:lnRef>
          <a:fillRef idx="3">
            <a:schemeClr val="accent3"/>
          </a:fillRef>
          <a:effectRef idx="2">
            <a:schemeClr val="accent3"/>
          </a:effectRef>
          <a:fontRef idx="minor">
            <a:schemeClr val="lt1"/>
          </a:fontRef>
        </p:style>
        <p:txBody>
          <a:bodyPr anchor="ctr">
            <a:normAutofit fontScale="25000" lnSpcReduction="20000"/>
          </a:bodyPr>
          <a:lstStyle>
            <a:defPPr>
              <a:defRPr lang="en-US"/>
            </a:defPPr>
            <a:lvl1pPr indent="0">
              <a:lnSpc>
                <a:spcPct val="90000"/>
              </a:lnSpc>
              <a:spcBef>
                <a:spcPct val="0"/>
              </a:spcBef>
              <a:buFont typeface="Arial" pitchFamily="34" charset="0"/>
              <a:buNone/>
              <a:defRPr sz="2800" b="1">
                <a:ea typeface="Calibri" charset="0"/>
                <a:cs typeface="Calibri" charset="0"/>
              </a:defRPr>
            </a:lvl1pPr>
          </a:lstStyle>
          <a:p>
            <a:endParaRPr lang="es-ES" altLang="es-ES" dirty="0">
              <a:solidFill>
                <a:prstClr val="white"/>
              </a:solidFill>
            </a:endParaRPr>
          </a:p>
        </p:txBody>
      </p:sp>
      <p:sp>
        <p:nvSpPr>
          <p:cNvPr id="81" name="Footer Placeholder 4">
            <a:extLst>
              <a:ext uri="{FF2B5EF4-FFF2-40B4-BE49-F238E27FC236}">
                <a16:creationId xmlns:a16="http://schemas.microsoft.com/office/drawing/2014/main" id="{79324836-0B25-406E-84CB-32993592BD38}"/>
              </a:ext>
            </a:extLst>
          </p:cNvPr>
          <p:cNvSpPr txBox="1">
            <a:spLocks/>
          </p:cNvSpPr>
          <p:nvPr/>
        </p:nvSpPr>
        <p:spPr>
          <a:xfrm>
            <a:off x="-26614" y="6652653"/>
            <a:ext cx="7159752" cy="237744"/>
          </a:xfrm>
          <a:prstGeom prst="rect">
            <a:avLst/>
          </a:prstGeom>
        </p:spPr>
        <p:txBody>
          <a:bodyPr vert="horz" lIns="91440" tIns="45720" rIns="91440" bIns="45720" rtlCol="0" anchor="ctr"/>
          <a:lstStyle>
            <a:defPPr>
              <a:defRPr lang="en-US"/>
            </a:defPPr>
            <a:lvl1pPr marL="0" algn="l" defTabSz="914400" rtl="0" eaLnBrk="1" latinLnBrk="0" hangingPunct="1">
              <a:defRPr sz="105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Workshop on Safety Aspects in Pilot Lines  </a:t>
            </a:r>
            <a:r>
              <a:rPr lang="en-US" b="0" dirty="0">
                <a:solidFill>
                  <a:schemeClr val="bg1"/>
                </a:solidFill>
              </a:rPr>
              <a:t>- </a:t>
            </a:r>
            <a:r>
              <a:rPr lang="es-ES" b="0" dirty="0" err="1">
                <a:solidFill>
                  <a:schemeClr val="bg1"/>
                </a:solidFill>
                <a:latin typeface="Arial" panose="020B0604020202020204" pitchFamily="34" charset="0"/>
                <a:cs typeface="Arial" panose="020B0604020202020204" pitchFamily="34" charset="0"/>
              </a:rPr>
              <a:t>Nanosafe</a:t>
            </a:r>
            <a:r>
              <a:rPr lang="es-ES" b="0" dirty="0">
                <a:solidFill>
                  <a:schemeClr val="bg1"/>
                </a:solidFill>
                <a:latin typeface="Arial" panose="020B0604020202020204" pitchFamily="34" charset="0"/>
                <a:cs typeface="Arial" panose="020B0604020202020204" pitchFamily="34" charset="0"/>
              </a:rPr>
              <a:t> 2018, </a:t>
            </a:r>
            <a:r>
              <a:rPr lang="es-ES" b="0" cap="none" dirty="0" err="1">
                <a:solidFill>
                  <a:schemeClr val="bg1"/>
                </a:solidFill>
                <a:latin typeface="Arial" panose="020B0604020202020204" pitchFamily="34" charset="0"/>
                <a:cs typeface="Arial" panose="020B0604020202020204" pitchFamily="34" charset="0"/>
              </a:rPr>
              <a:t>Grenoble</a:t>
            </a:r>
            <a:r>
              <a:rPr lang="es-ES" b="0" cap="none" dirty="0">
                <a:solidFill>
                  <a:schemeClr val="bg1"/>
                </a:solidFill>
                <a:latin typeface="Arial" panose="020B0604020202020204" pitchFamily="34" charset="0"/>
                <a:cs typeface="Arial" panose="020B0604020202020204" pitchFamily="34" charset="0"/>
              </a:rPr>
              <a:t>, </a:t>
            </a:r>
            <a:r>
              <a:rPr lang="en-US" b="0" cap="none" dirty="0">
                <a:solidFill>
                  <a:schemeClr val="bg1"/>
                </a:solidFill>
                <a:latin typeface="Arial" panose="020B0604020202020204" pitchFamily="34" charset="0"/>
                <a:cs typeface="Arial" panose="020B0604020202020204" pitchFamily="34" charset="0"/>
              </a:rPr>
              <a:t>7</a:t>
            </a:r>
            <a:r>
              <a:rPr lang="en-US" b="0" cap="none" baseline="30000" dirty="0">
                <a:solidFill>
                  <a:schemeClr val="bg1"/>
                </a:solidFill>
                <a:latin typeface="Arial" panose="020B0604020202020204" pitchFamily="34" charset="0"/>
                <a:cs typeface="Arial" panose="020B0604020202020204" pitchFamily="34" charset="0"/>
              </a:rPr>
              <a:t>th</a:t>
            </a:r>
            <a:r>
              <a:rPr lang="en-US" b="0" cap="none" dirty="0">
                <a:solidFill>
                  <a:schemeClr val="bg1"/>
                </a:solidFill>
                <a:latin typeface="Arial" panose="020B0604020202020204" pitchFamily="34" charset="0"/>
                <a:cs typeface="Arial" panose="020B0604020202020204" pitchFamily="34" charset="0"/>
              </a:rPr>
              <a:t> October 2018</a:t>
            </a:r>
            <a:r>
              <a:rPr lang="en-US" b="0" cap="none" dirty="0">
                <a:solidFill>
                  <a:schemeClr val="bg1"/>
                </a:solidFill>
              </a:rPr>
              <a:t> </a:t>
            </a:r>
            <a:endParaRPr lang="en-US" b="0" dirty="0">
              <a:solidFill>
                <a:schemeClr val="bg1"/>
              </a:solidFill>
            </a:endParaRPr>
          </a:p>
        </p:txBody>
      </p:sp>
      <p:sp>
        <p:nvSpPr>
          <p:cNvPr id="83" name="Title 1">
            <a:extLst>
              <a:ext uri="{FF2B5EF4-FFF2-40B4-BE49-F238E27FC236}">
                <a16:creationId xmlns:a16="http://schemas.microsoft.com/office/drawing/2014/main" id="{02E92465-AA63-4D2F-812F-AFF08AF673BB}"/>
              </a:ext>
            </a:extLst>
          </p:cNvPr>
          <p:cNvSpPr>
            <a:spLocks noGrp="1"/>
          </p:cNvSpPr>
          <p:nvPr>
            <p:ph type="title"/>
          </p:nvPr>
        </p:nvSpPr>
        <p:spPr>
          <a:xfrm>
            <a:off x="10462" y="-20623"/>
            <a:ext cx="12192000" cy="765800"/>
          </a:xfrm>
          <a:solidFill>
            <a:srgbClr val="005DA2"/>
          </a:solidFill>
          <a:ln>
            <a:solidFill>
              <a:srgbClr val="74B898"/>
            </a:solidFill>
          </a:ln>
        </p:spPr>
        <p:style>
          <a:lnRef idx="1">
            <a:schemeClr val="accent6"/>
          </a:lnRef>
          <a:fillRef idx="3">
            <a:schemeClr val="accent6"/>
          </a:fillRef>
          <a:effectRef idx="2">
            <a:schemeClr val="accent6"/>
          </a:effectRef>
          <a:fontRef idx="minor">
            <a:schemeClr val="lt1"/>
          </a:fontRef>
        </p:style>
        <p:txBody>
          <a:bodyPr anchor="ctr">
            <a:normAutofit/>
          </a:bodyPr>
          <a:lstStyle/>
          <a:p>
            <a:r>
              <a:rPr lang="en-US" sz="2800" b="1" dirty="0">
                <a:latin typeface="Calibri" charset="0"/>
                <a:ea typeface="Calibri" charset="0"/>
                <a:cs typeface="Calibri" charset="0"/>
              </a:rPr>
              <a:t> </a:t>
            </a:r>
            <a:r>
              <a:rPr lang="en-US" sz="3600" b="1" dirty="0">
                <a:latin typeface="Calibri" charset="0"/>
                <a:ea typeface="Calibri" charset="0"/>
                <a:cs typeface="Calibri" charset="0"/>
              </a:rPr>
              <a:t>What we want to do: </a:t>
            </a:r>
            <a:r>
              <a:rPr lang="en-US" sz="3600" b="1" dirty="0" err="1">
                <a:latin typeface="Calibri" charset="0"/>
                <a:ea typeface="Calibri" charset="0"/>
                <a:cs typeface="Calibri" charset="0"/>
              </a:rPr>
              <a:t>nanosafety</a:t>
            </a:r>
            <a:r>
              <a:rPr lang="en-US" sz="3600" b="1" dirty="0">
                <a:latin typeface="Calibri" charset="0"/>
                <a:ea typeface="Calibri" charset="0"/>
                <a:cs typeface="Calibri" charset="0"/>
              </a:rPr>
              <a:t> in OASIS</a:t>
            </a:r>
            <a:endParaRPr lang="el-GR" sz="3600" b="1" dirty="0">
              <a:latin typeface="Calibri" charset="0"/>
              <a:ea typeface="Calibri" charset="0"/>
              <a:cs typeface="Calibri" charset="0"/>
            </a:endParaRPr>
          </a:p>
        </p:txBody>
      </p:sp>
      <p:pic>
        <p:nvPicPr>
          <p:cNvPr id="84" name="Picture 2" descr="D:\Ana\Proyectos\2015\PLATFORM\Project templates\Platform logo.bmp">
            <a:extLst>
              <a:ext uri="{FF2B5EF4-FFF2-40B4-BE49-F238E27FC236}">
                <a16:creationId xmlns:a16="http://schemas.microsoft.com/office/drawing/2014/main" id="{6A44EF03-C9F4-461F-8192-BCC0293304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9180" y="60109"/>
            <a:ext cx="1018937" cy="60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3681"/>
      </p:ext>
    </p:extLst>
  </p:cSld>
  <p:clrMapOvr>
    <a:masterClrMapping/>
  </p:clrMapOvr>
  <p:transition spd="slow">
    <p:cover/>
  </p:transition>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C4SafeNano_KoM_WP6_V01bh0211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Steinbeis-Foli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einbeis-Foli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einbeis-Foli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einbeis-Foli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einbeis-Foli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einbeis-Foli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einbeis-Foli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einbeis-Foli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hematicsTaxHTField0 xmlns="db0be1e0-95ce-4d26-ba6e-ac62f9f487df">
      <Terms xmlns="http://schemas.microsoft.com/office/infopath/2007/PartnerControls"/>
    </ThematicsTaxHTField0>
    <ThumbnailImage xmlns="db0be1e0-95ce-4d26-ba6e-ac62f9f487df" xsi:nil="true"/>
    <BackwardLinks xmlns="db0be1e0-95ce-4d26-ba6e-ac62f9f487df">0</BackwardLinks>
    <ThumbnailImageUrl xmlns="db0be1e0-95ce-4d26-ba6e-ac62f9f487df" xsi:nil="true"/>
    <Summary xmlns="db0be1e0-95ce-4d26-ba6e-ac62f9f487df" xsi:nil="true"/>
    <BigPicture xmlns="db0be1e0-95ce-4d26-ba6e-ac62f9f487df" xsi:nil="true"/>
    <TaxCatchAll xmlns="25ab6918-e79e-461c-be65-ccc64e8e92f9"/>
    <PublicTaxHTField0 xmlns="db0be1e0-95ce-4d26-ba6e-ac62f9f487df">
      <Terms xmlns="http://schemas.microsoft.com/office/infopath/2007/PartnerControls"/>
    </PublicTaxHTField0>
    <TaxKeywordTaxHTField xmlns="25ab6918-e79e-461c-be65-ccc64e8e92f9">
      <Terms xmlns="http://schemas.microsoft.com/office/infopath/2007/PartnerControls"/>
    </TaxKeywordTaxHTField>
    <CenterAndUnitTaxHTField0 xmlns="db0be1e0-95ce-4d26-ba6e-ac62f9f487df">
      <Terms xmlns="http://schemas.microsoft.com/office/infopath/2007/PartnerControls"/>
    </CenterAndUnitTaxHTField0>
    <TypologyTaxHTField0 xmlns="db0be1e0-95ce-4d26-ba6e-ac62f9f487df">
      <Terms xmlns="http://schemas.microsoft.com/office/infopath/2007/PartnerControls"/>
    </TypologyTaxHTField0>
    <ManualDate xmlns="db0be1e0-95ce-4d26-ba6e-ac62f9f487df" xsi:nil="true"/>
    <OrganisationTaxHTField0 xmlns="db0be1e0-95ce-4d26-ba6e-ac62f9f487df">
      <Terms xmlns="http://schemas.microsoft.com/office/infopath/2007/PartnerControls"/>
    </OrganisationTaxHTField0>
    <BigPictureUrl xmlns="db0be1e0-95ce-4d26-ba6e-ac62f9f487df" xsi:nil="true"/>
    <DisplayedDate xmlns="db0be1e0-95ce-4d26-ba6e-ac62f9f487df">2018-11-29T13:22:24+00:00</DisplayedDate>
  </documentManagement>
</p:properties>
</file>

<file path=customXml/item2.xml><?xml version="1.0" encoding="utf-8"?>
<?mso-contentType ?>
<spe:Receivers xmlns:spe="http://schemas.microsoft.com/sharepoint/events">
  <Receiver>
    <Name>Office document_ItemAdded</Name>
    <Synchronization>Synchronous</Synchronization>
    <Type>10001</Type>
    <SequenceNumber>11001</SequenceNumber>
    <Url/>
    <Assembly>CEA.I2I.Web.Core, Version=1.0.0.0, Culture=neutral, PublicKeyToken=39d5d856cb1a3e17</Assembly>
    <Class>CEA.I2I.Web.Core.Receivers.OfficeDocumentEventReceiver</Class>
    <Data/>
    <Filter/>
  </Receiver>
  <Receiver>
    <Name>Office document_ItemUpdated</Name>
    <Synchronization>Synchronous</Synchronization>
    <Type>10002</Type>
    <SequenceNumber>11001</SequenceNumber>
    <Url/>
    <Assembly>CEA.I2I.Web.Core, Version=1.0.0.0, Culture=neutral, PublicKeyToken=39d5d856cb1a3e17</Assembly>
    <Class>CEA.I2I.Web.Core.Receivers.OfficeDocumentEventReceiver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Office document" ma:contentTypeID="0x0101009AC65FE4C57B4241B7BB126C82049321002E4543772A4E2A4BABED427F809F63D0" ma:contentTypeVersion="20" ma:contentTypeDescription="Create a new document." ma:contentTypeScope="" ma:versionID="6cfc2b2ac60de66cbf69e57743c60c65">
  <xsd:schema xmlns:xsd="http://www.w3.org/2001/XMLSchema" xmlns:xs="http://www.w3.org/2001/XMLSchema" xmlns:p="http://schemas.microsoft.com/office/2006/metadata/properties" xmlns:ns1="http://schemas.microsoft.com/sharepoint/v3" xmlns:ns2="db0be1e0-95ce-4d26-ba6e-ac62f9f487df" xmlns:ns3="25ab6918-e79e-461c-be65-ccc64e8e92f9" targetNamespace="http://schemas.microsoft.com/office/2006/metadata/properties" ma:root="true" ma:fieldsID="af2c2cd085a3aceb313b431aaf175c70" ns1:_="" ns2:_="" ns3:_="">
    <xsd:import namespace="http://schemas.microsoft.com/sharepoint/v3"/>
    <xsd:import namespace="db0be1e0-95ce-4d26-ba6e-ac62f9f487df"/>
    <xsd:import namespace="25ab6918-e79e-461c-be65-ccc64e8e92f9"/>
    <xsd:element name="properties">
      <xsd:complexType>
        <xsd:sequence>
          <xsd:element name="documentManagement">
            <xsd:complexType>
              <xsd:all>
                <xsd:element ref="ns1:Language" minOccurs="0"/>
                <xsd:element ref="ns2:BackwardLinks" minOccurs="0"/>
                <xsd:element ref="ns2:ThematicsTaxHTField0" minOccurs="0"/>
                <xsd:element ref="ns3:TaxCatchAll" minOccurs="0"/>
                <xsd:element ref="ns3:TaxCatchAllLabel" minOccurs="0"/>
                <xsd:element ref="ns2:CenterAndUnitTaxHTField0" minOccurs="0"/>
                <xsd:element ref="ns3:TaxKeywordTaxHTField" minOccurs="0"/>
                <xsd:element ref="ns2:TypologyTaxHTField0" minOccurs="0"/>
                <xsd:element ref="ns2:OrganisationTaxHTField0" minOccurs="0"/>
                <xsd:element ref="ns2:PublicTaxHTField0" minOccurs="0"/>
                <xsd:element ref="ns2:Summary" minOccurs="0"/>
                <xsd:element ref="ns2:ThumbnailImage" minOccurs="0"/>
                <xsd:element ref="ns2:ThumbnailImageUrl" minOccurs="0"/>
                <xsd:element ref="ns2:BigPicture" minOccurs="0"/>
                <xsd:element ref="ns2:BigPictureUrl" minOccurs="0"/>
                <xsd:element ref="ns2:ManualDate" minOccurs="0"/>
                <xsd:element ref="ns2:Display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db0be1e0-95ce-4d26-ba6e-ac62f9f487df" elementFormDefault="qualified">
    <xsd:import namespace="http://schemas.microsoft.com/office/2006/documentManagement/types"/>
    <xsd:import namespace="http://schemas.microsoft.com/office/infopath/2007/PartnerControls"/>
    <xsd:element name="BackwardLinks" ma:index="6" nillable="true" ma:displayName="Incoming Links" ma:internalName="BackwardLinks" ma:readOnly="false">
      <xsd:simpleType>
        <xsd:restriction base="dms:Text"/>
      </xsd:simpleType>
    </xsd:element>
    <xsd:element name="ThematicsTaxHTField0" ma:index="8" nillable="true" ma:taxonomy="true" ma:internalName="ThematicsTaxHTField0" ma:taxonomyFieldName="Thematics" ma:displayName="Thematics" ma:fieldId="{c4af68e9-307a-4318-8504-f93285936fc7}" ma:taxonomyMulti="true" ma:sspId="db42cb7a-152b-46e1-84f8-120076572e66" ma:termSetId="c0870541-22b3-4848-af9f-de49470051bf" ma:anchorId="00000000-0000-0000-0000-000000000000" ma:open="false" ma:isKeyword="false">
      <xsd:complexType>
        <xsd:sequence>
          <xsd:element ref="pc:Terms" minOccurs="0" maxOccurs="1"/>
        </xsd:sequence>
      </xsd:complexType>
    </xsd:element>
    <xsd:element name="CenterAndUnitTaxHTField0" ma:index="12" nillable="true" ma:taxonomy="true" ma:internalName="CenterAndUnitTaxHTField0" ma:taxonomyFieldName="CenterAndUnit" ma:displayName="Center and unit" ma:fieldId="{facf9d3d-8cf6-4fab-8f4b-dfbbe29f3a4b}" ma:taxonomyMulti="true" ma:sspId="db42cb7a-152b-46e1-84f8-120076572e66" ma:termSetId="1f7dc335-2495-44ba-8f3a-aabb7aea02e7" ma:anchorId="00000000-0000-0000-0000-000000000000" ma:open="false" ma:isKeyword="false">
      <xsd:complexType>
        <xsd:sequence>
          <xsd:element ref="pc:Terms" minOccurs="0" maxOccurs="1"/>
        </xsd:sequence>
      </xsd:complexType>
    </xsd:element>
    <xsd:element name="TypologyTaxHTField0" ma:index="18" nillable="true" ma:taxonomy="true" ma:internalName="TypologyTaxHTField0" ma:taxonomyFieldName="Typology" ma:displayName="Typology" ma:readOnly="false" ma:fieldId="{fca8d298-920d-4815-a20b-c1a36091f1f7}" ma:taxonomyMulti="true" ma:sspId="db42cb7a-152b-46e1-84f8-120076572e66" ma:termSetId="d58202c0-81e3-430d-bad2-9e6f48d3ff4d" ma:anchorId="00000000-0000-0000-0000-000000000000" ma:open="false" ma:isKeyword="false">
      <xsd:complexType>
        <xsd:sequence>
          <xsd:element ref="pc:Terms" minOccurs="0" maxOccurs="1"/>
        </xsd:sequence>
      </xsd:complexType>
    </xsd:element>
    <xsd:element name="OrganisationTaxHTField0" ma:index="20" nillable="true" ma:taxonomy="true" ma:internalName="OrganisationTaxHTField0" ma:taxonomyFieldName="Organisation" ma:displayName="Organisation" ma:readOnly="false" ma:fieldId="{dacc8977-bae2-4cdb-ba56-0a020a4af99a}" ma:taxonomyMulti="true" ma:sspId="db42cb7a-152b-46e1-84f8-120076572e66" ma:termSetId="1f7dc335-2495-44ba-8f3a-aabb7aea02e7" ma:anchorId="00000000-0000-0000-0000-000000000000" ma:open="false" ma:isKeyword="false">
      <xsd:complexType>
        <xsd:sequence>
          <xsd:element ref="pc:Terms" minOccurs="0" maxOccurs="1"/>
        </xsd:sequence>
      </xsd:complexType>
    </xsd:element>
    <xsd:element name="PublicTaxHTField0" ma:index="22" nillable="true" ma:taxonomy="true" ma:internalName="PublicTaxHTField0" ma:taxonomyFieldName="Public" ma:displayName="Public" ma:readOnly="false" ma:fieldId="{7196c7f4-9f00-45cf-9674-ae6fd7f8c9dc}" ma:taxonomyMulti="true" ma:sspId="db42cb7a-152b-46e1-84f8-120076572e66" ma:termSetId="ce103ae6-73b5-4cf6-9df1-17c8e38d2e96" ma:anchorId="00000000-0000-0000-0000-000000000000" ma:open="false" ma:isKeyword="false">
      <xsd:complexType>
        <xsd:sequence>
          <xsd:element ref="pc:Terms" minOccurs="0" maxOccurs="1"/>
        </xsd:sequence>
      </xsd:complexType>
    </xsd:element>
    <xsd:element name="Summary" ma:index="24" nillable="true" ma:displayName="Summary" ma:internalName="Summary" ma:readOnly="false">
      <xsd:simpleType>
        <xsd:restriction base="dms:Note">
          <xsd:maxLength value="255"/>
        </xsd:restriction>
      </xsd:simpleType>
    </xsd:element>
    <xsd:element name="ThumbnailImage" ma:index="25" nillable="true" ma:displayName="Poster picture" ma:internalName="ThumbnailImage" ma:readOnly="false">
      <xsd:simpleType>
        <xsd:restriction base="dms:Unknown"/>
      </xsd:simpleType>
    </xsd:element>
    <xsd:element name="ThumbnailImageUrl" ma:index="26" nillable="true" ma:displayName="ThumbnailImageUrl" ma:hidden="true" ma:internalName="ThumbnailImageUrl" ma:readOnly="false" ma:showField="FALSE">
      <xsd:simpleType>
        <xsd:restriction base="dms:Text"/>
      </xsd:simpleType>
    </xsd:element>
    <xsd:element name="BigPicture" ma:index="27" nillable="true" ma:displayName="Big picture" ma:internalName="BigPicture" ma:readOnly="false">
      <xsd:simpleType>
        <xsd:restriction base="dms:Unknown"/>
      </xsd:simpleType>
    </xsd:element>
    <xsd:element name="BigPictureUrl" ma:index="28" nillable="true" ma:displayName="BigPictureUrl" ma:hidden="true" ma:internalName="BigPictureUrl" ma:readOnly="false" ma:showField="FALSE">
      <xsd:simpleType>
        <xsd:restriction base="dms:Text"/>
      </xsd:simpleType>
    </xsd:element>
    <xsd:element name="ManualDate" ma:index="29" nillable="true" ma:displayName="Manual date" ma:format="DateTime" ma:LCID="1033" ma:internalName="ManualDate" ma:readOnly="false">
      <xsd:simpleType>
        <xsd:restriction base="dms:DateTime"/>
      </xsd:simpleType>
    </xsd:element>
    <xsd:element name="DisplayedDate" ma:index="30" nillable="true" ma:displayName="Displayed date" ma:format="DateTime" ma:LCID="1033" ma:internalName="Displayed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5ab6918-e79e-461c-be65-ccc64e8e92f9"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2be8e7d2-0bc1-4506-9461-e33bbef93406}" ma:internalName="TaxCatchAll" ma:showField="CatchAllData" ma:web="25ab6918-e79e-461c-be65-ccc64e8e92f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be8e7d2-0bc1-4506-9461-e33bbef93406}" ma:internalName="TaxCatchAllLabel" ma:readOnly="true" ma:showField="CatchAllDataLabel" ma:web="25ab6918-e79e-461c-be65-ccc64e8e92f9">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db42cb7a-152b-46e1-84f8-120076572e66"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A0B5B4-76F0-464B-AB5A-1B2EC1A9186B}"/>
</file>

<file path=customXml/itemProps2.xml><?xml version="1.0" encoding="utf-8"?>
<ds:datastoreItem xmlns:ds="http://schemas.openxmlformats.org/officeDocument/2006/customXml" ds:itemID="{E64140FD-D160-4A8A-8BB9-06AA305826D1}"/>
</file>

<file path=customXml/itemProps3.xml><?xml version="1.0" encoding="utf-8"?>
<ds:datastoreItem xmlns:ds="http://schemas.openxmlformats.org/officeDocument/2006/customXml" ds:itemID="{DE97C5E9-C74F-44D7-A50C-637A5E5CADC5}"/>
</file>

<file path=customXml/itemProps4.xml><?xml version="1.0" encoding="utf-8"?>
<ds:datastoreItem xmlns:ds="http://schemas.openxmlformats.org/officeDocument/2006/customXml" ds:itemID="{447A5E90-6B5B-47CB-824F-42A38C6D1B2F}"/>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7714</TotalTime>
  <Words>1570</Words>
  <Application>Microsoft Office PowerPoint</Application>
  <PresentationFormat>Panorámica</PresentationFormat>
  <Paragraphs>184</Paragraphs>
  <Slides>10</Slides>
  <Notes>7</Notes>
  <HiddenSlides>0</HiddenSlides>
  <MMClips>0</MMClips>
  <ScaleCrop>false</ScaleCrop>
  <HeadingPairs>
    <vt:vector size="8" baseType="variant">
      <vt:variant>
        <vt:lpstr>Fuentes usadas</vt:lpstr>
      </vt:variant>
      <vt:variant>
        <vt:i4>14</vt:i4>
      </vt:variant>
      <vt:variant>
        <vt:lpstr>Tema</vt:lpstr>
      </vt:variant>
      <vt:variant>
        <vt:i4>2</vt:i4>
      </vt:variant>
      <vt:variant>
        <vt:lpstr>Servidores OLE incrustados</vt:lpstr>
      </vt:variant>
      <vt:variant>
        <vt:i4>1</vt:i4>
      </vt:variant>
      <vt:variant>
        <vt:lpstr>Títulos de diapositiva</vt:lpstr>
      </vt:variant>
      <vt:variant>
        <vt:i4>10</vt:i4>
      </vt:variant>
    </vt:vector>
  </HeadingPairs>
  <TitlesOfParts>
    <vt:vector size="27" baseType="lpstr">
      <vt:lpstr>Arial</vt:lpstr>
      <vt:lpstr>Arial Narrow</vt:lpstr>
      <vt:lpstr>ArialNarrow</vt:lpstr>
      <vt:lpstr>ArialNarrow-Bold</vt:lpstr>
      <vt:lpstr>Calibri</vt:lpstr>
      <vt:lpstr>Calibri Light</vt:lpstr>
      <vt:lpstr>Corbel</vt:lpstr>
      <vt:lpstr>Courier New</vt:lpstr>
      <vt:lpstr>Euphemia</vt:lpstr>
      <vt:lpstr>Frutiger LT Std 45 Light</vt:lpstr>
      <vt:lpstr>Monotype Sorts</vt:lpstr>
      <vt:lpstr>Times New Roman</vt:lpstr>
      <vt:lpstr>Verdana</vt:lpstr>
      <vt:lpstr>Wingdings</vt:lpstr>
      <vt:lpstr>Banded Design Blue 16x9</vt:lpstr>
      <vt:lpstr>EC4SafeNano_KoM_WP6_V01bh02112016</vt:lpstr>
      <vt:lpstr>Worksheet</vt:lpstr>
      <vt:lpstr>Building a pilot production platform for the manufacture of CNT-based nano-enabled products:  the experience of the project PLATFORM,  and beyond</vt:lpstr>
      <vt:lpstr> The underlying need</vt:lpstr>
      <vt:lpstr> The Project PLATFORM in short</vt:lpstr>
      <vt:lpstr>The results: e-PLATFORM Products &amp; Services</vt:lpstr>
      <vt:lpstr> The PLATFORM ecosystem for pilot production</vt:lpstr>
      <vt:lpstr>Presentación de PowerPoint</vt:lpstr>
      <vt:lpstr> OASIS: building tomorrow’s industry</vt:lpstr>
      <vt:lpstr>OASIS´s Vision for sustainable manufacturing</vt:lpstr>
      <vt:lpstr> What we want to do: nanosafety in OASIS</vt:lpstr>
      <vt:lpstr>Thank you very much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Proposal</dc:title>
  <dc:creator>ADAMANT COMPOSITES LTD</dc:creator>
  <cp:lastModifiedBy>Lopez De Ipiña Peña, Jesús</cp:lastModifiedBy>
  <cp:revision>622</cp:revision>
  <cp:lastPrinted>2016-06-17T10:38:44Z</cp:lastPrinted>
  <dcterms:created xsi:type="dcterms:W3CDTF">2015-11-09T14:40:32Z</dcterms:created>
  <dcterms:modified xsi:type="dcterms:W3CDTF">2018-11-06T19:33:52Z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y fmtid="{D5CDD505-2E9C-101B-9397-08002B2CF9AE}" pid="3" name="ContentTypeId">
    <vt:lpwstr>0x0101009AC65FE4C57B4241B7BB126C82049321002E4543772A4E2A4BABED427F809F63D0</vt:lpwstr>
  </property>
  <property fmtid="{D5CDD505-2E9C-101B-9397-08002B2CF9AE}" pid="4" name="TaxKeyword">
    <vt:lpwstr/>
  </property>
</Properties>
</file>